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29"/>
  </p:notesMasterIdLst>
  <p:sldIdLst>
    <p:sldId id="256" r:id="rId5"/>
    <p:sldId id="289" r:id="rId6"/>
    <p:sldId id="334" r:id="rId7"/>
    <p:sldId id="358" r:id="rId8"/>
    <p:sldId id="359" r:id="rId9"/>
    <p:sldId id="374" r:id="rId10"/>
    <p:sldId id="376" r:id="rId11"/>
    <p:sldId id="344" r:id="rId12"/>
    <p:sldId id="348" r:id="rId13"/>
    <p:sldId id="369" r:id="rId14"/>
    <p:sldId id="377" r:id="rId15"/>
    <p:sldId id="343" r:id="rId16"/>
    <p:sldId id="366" r:id="rId17"/>
    <p:sldId id="367" r:id="rId18"/>
    <p:sldId id="351" r:id="rId19"/>
    <p:sldId id="257" r:id="rId20"/>
    <p:sldId id="370" r:id="rId21"/>
    <p:sldId id="361" r:id="rId22"/>
    <p:sldId id="371" r:id="rId23"/>
    <p:sldId id="372" r:id="rId24"/>
    <p:sldId id="373" r:id="rId25"/>
    <p:sldId id="332" r:id="rId26"/>
    <p:sldId id="303" r:id="rId27"/>
    <p:sldId id="260" r:id="rId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97CB52-4AC8-4CBD-8859-B991AB29A40F}" v="1" dt="2022-09-25T04:09:42.0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79" autoAdjust="0"/>
    <p:restoredTop sz="94649"/>
  </p:normalViewPr>
  <p:slideViewPr>
    <p:cSldViewPr snapToGrid="0" snapToObjects="1">
      <p:cViewPr varScale="1">
        <p:scale>
          <a:sx n="136" d="100"/>
          <a:sy n="136" d="100"/>
        </p:scale>
        <p:origin x="624" y="184"/>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8798C2-60CC-4125-A476-A0FCC5ABEA8C}" type="datetimeFigureOut">
              <a:rPr lang="en-US" smtClean="0"/>
              <a:pPr/>
              <a:t>3/20/25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2B1264-E2D9-4D3A-B36E-FEBD81AD2BA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D62B1264-E2D9-4D3A-B36E-FEBD81AD2BAA}" type="slidenum">
              <a:rPr lang="en-US" smtClean="0"/>
              <a:pPr/>
              <a:t>23</a:t>
            </a:fld>
            <a:endParaRPr lang="en-US"/>
          </a:p>
        </p:txBody>
      </p:sp>
    </p:spTree>
    <p:extLst>
      <p:ext uri="{BB962C8B-B14F-4D97-AF65-F5344CB8AC3E}">
        <p14:creationId xmlns:p14="http://schemas.microsoft.com/office/powerpoint/2010/main" val="3872595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ACDB3CC-F982-40F9-8DD6-BCC9AFBF44BD}" type="datetime1">
              <a:rPr lang="en-US" smtClean="0"/>
              <a:pPr/>
              <a:t>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pPr/>
              <a:t>‹#›</a:t>
            </a:fld>
            <a:endParaRPr lang="en-US"/>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pPr/>
              <a:t>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pPr/>
              <a:t>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pPr/>
              <a:t>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9E7B99-7C3F-4BC3-B7B8-7E1F8C620B24}" type="datetime1">
              <a:rPr lang="en-US" smtClean="0"/>
              <a:pPr/>
              <a:t>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8C2560D-EC28-3B41-86E8-18F1CE0113B4}" type="datetimeFigureOut">
              <a:rPr lang="en-US" smtClean="0"/>
              <a:pPr/>
              <a:t>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8C2560D-EC28-3B41-86E8-18F1CE0113B4}" type="datetimeFigureOut">
              <a:rPr lang="en-US" smtClean="0"/>
              <a:pPr/>
              <a:t>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C2560D-EC28-3B41-86E8-18F1CE0113B4}" type="datetimeFigureOut">
              <a:rPr lang="en-US" smtClean="0"/>
              <a:pPr/>
              <a:t>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pPr/>
              <a:t>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pPr/>
              <a:t>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pPr/>
              <a:t>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3615983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pPr/>
              <a:t>3/20/25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pPr/>
              <a:t>‹#›</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59" r:id="rId4"/>
    <p:sldLayoutId id="2147493460" r:id="rId5"/>
    <p:sldLayoutId id="2147493461" r:id="rId6"/>
    <p:sldLayoutId id="2147493462" r:id="rId7"/>
    <p:sldLayoutId id="2147493463" r:id="rId8"/>
    <p:sldLayoutId id="2147493464" r:id="rId9"/>
    <p:sldLayoutId id="2147493465" r:id="rId10"/>
    <p:sldLayoutId id="2147493466"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799" y="1935264"/>
            <a:ext cx="8162926" cy="1272972"/>
          </a:xfrm>
        </p:spPr>
        <p:txBody>
          <a:bodyPr>
            <a:noAutofit/>
          </a:bodyPr>
          <a:lstStyle/>
          <a:p>
            <a:pPr algn="l"/>
            <a:r>
              <a:rPr lang="en-US" sz="6000" dirty="0">
                <a:solidFill>
                  <a:schemeClr val="bg1"/>
                </a:solidFill>
              </a:rPr>
              <a:t>Timer and Indicators</a:t>
            </a:r>
            <a:endParaRPr lang="en-US" sz="6000" b="1" dirty="0">
              <a:solidFill>
                <a:schemeClr val="bg1"/>
              </a:solidFill>
            </a:endParaRPr>
          </a:p>
        </p:txBody>
      </p:sp>
      <p:sp>
        <p:nvSpPr>
          <p:cNvPr id="3" name="Subtitle 2"/>
          <p:cNvSpPr>
            <a:spLocks noGrp="1"/>
          </p:cNvSpPr>
          <p:nvPr>
            <p:ph type="subTitle" idx="1"/>
          </p:nvPr>
        </p:nvSpPr>
        <p:spPr>
          <a:xfrm>
            <a:off x="4685145" y="3468832"/>
            <a:ext cx="3962400" cy="1103168"/>
          </a:xfrm>
        </p:spPr>
        <p:txBody>
          <a:bodyPr>
            <a:noAutofit/>
          </a:bodyPr>
          <a:lstStyle/>
          <a:p>
            <a:pPr algn="l"/>
            <a:r>
              <a:rPr lang="en-US" sz="1600" dirty="0">
                <a:solidFill>
                  <a:srgbClr val="FFFFFF"/>
                </a:solidFill>
              </a:rPr>
              <a:t>Week 5</a:t>
            </a:r>
          </a:p>
          <a:p>
            <a:pPr algn="l"/>
            <a:r>
              <a:rPr lang="en-US" sz="1600" dirty="0">
                <a:solidFill>
                  <a:srgbClr val="C6D9F1"/>
                </a:solidFill>
              </a:rPr>
              <a:t>Program </a:t>
            </a:r>
            <a:r>
              <a:rPr lang="en-US" sz="1600" dirty="0" err="1">
                <a:solidFill>
                  <a:srgbClr val="C6D9F1"/>
                </a:solidFill>
              </a:rPr>
              <a:t>Studi</a:t>
            </a:r>
            <a:r>
              <a:rPr lang="en-US" sz="1600" dirty="0">
                <a:solidFill>
                  <a:srgbClr val="C6D9F1"/>
                </a:solidFill>
              </a:rPr>
              <a:t> </a:t>
            </a:r>
            <a:r>
              <a:rPr lang="en-US" sz="1600" dirty="0" err="1">
                <a:solidFill>
                  <a:srgbClr val="C6D9F1"/>
                </a:solidFill>
              </a:rPr>
              <a:t>Teknik</a:t>
            </a:r>
            <a:r>
              <a:rPr lang="en-US" sz="1600" dirty="0">
                <a:solidFill>
                  <a:srgbClr val="C6D9F1"/>
                </a:solidFill>
              </a:rPr>
              <a:t> </a:t>
            </a:r>
            <a:r>
              <a:rPr lang="en-US" sz="1600" dirty="0" err="1">
                <a:solidFill>
                  <a:srgbClr val="C6D9F1"/>
                </a:solidFill>
              </a:rPr>
              <a:t>Informatika</a:t>
            </a:r>
            <a:endParaRPr lang="en-US" sz="1600" dirty="0">
              <a:solidFill>
                <a:srgbClr val="C6D9F1"/>
              </a:solidFill>
            </a:endParaRPr>
          </a:p>
          <a:p>
            <a:pPr algn="l"/>
            <a:r>
              <a:rPr lang="en-US" sz="1600" dirty="0" err="1">
                <a:solidFill>
                  <a:srgbClr val="C6D9F1"/>
                </a:solidFill>
              </a:rPr>
              <a:t>Fakultas</a:t>
            </a:r>
            <a:r>
              <a:rPr lang="en-US" sz="1600" dirty="0">
                <a:solidFill>
                  <a:srgbClr val="C6D9F1"/>
                </a:solidFill>
              </a:rPr>
              <a:t> </a:t>
            </a:r>
            <a:r>
              <a:rPr lang="en-US" sz="1600" dirty="0" err="1">
                <a:solidFill>
                  <a:srgbClr val="C6D9F1"/>
                </a:solidFill>
              </a:rPr>
              <a:t>Teknik</a:t>
            </a:r>
            <a:r>
              <a:rPr lang="en-US" sz="1600" dirty="0">
                <a:solidFill>
                  <a:srgbClr val="C6D9F1"/>
                </a:solidFill>
              </a:rPr>
              <a:t> – Universitas Surabaya</a:t>
            </a:r>
          </a:p>
        </p:txBody>
      </p:sp>
      <p:sp>
        <p:nvSpPr>
          <p:cNvPr id="4" name="Title 1"/>
          <p:cNvSpPr txBox="1">
            <a:spLocks/>
          </p:cNvSpPr>
          <p:nvPr/>
        </p:nvSpPr>
        <p:spPr>
          <a:xfrm>
            <a:off x="685799" y="1166090"/>
            <a:ext cx="5721927" cy="46167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000" dirty="0">
                <a:solidFill>
                  <a:schemeClr val="bg1"/>
                </a:solidFill>
              </a:rPr>
              <a:t>Emerging Technology : Flutter</a:t>
            </a:r>
          </a:p>
        </p:txBody>
      </p:sp>
    </p:spTree>
    <p:extLst>
      <p:ext uri="{BB962C8B-B14F-4D97-AF65-F5344CB8AC3E}">
        <p14:creationId xmlns:p14="http://schemas.microsoft.com/office/powerpoint/2010/main" val="210487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2" name="Title 1">
            <a:extLst>
              <a:ext uri="{FF2B5EF4-FFF2-40B4-BE49-F238E27FC236}">
                <a16:creationId xmlns:a16="http://schemas.microsoft.com/office/drawing/2014/main" id="{0A7D0B19-3EAF-EB4F-BF4A-8FCF7CB97117}"/>
              </a:ext>
            </a:extLst>
          </p:cNvPr>
          <p:cNvSpPr txBox="1">
            <a:spLocks/>
          </p:cNvSpPr>
          <p:nvPr/>
        </p:nvSpPr>
        <p:spPr>
          <a:xfrm>
            <a:off x="0" y="0"/>
            <a:ext cx="8229600" cy="576943"/>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dirty="0" err="1">
                <a:solidFill>
                  <a:srgbClr val="000090"/>
                </a:solidFill>
              </a:rPr>
              <a:t>hour:minute:second</a:t>
            </a:r>
            <a:endParaRPr lang="en-US" sz="3600" b="1" dirty="0">
              <a:solidFill>
                <a:srgbClr val="000090"/>
              </a:solidFill>
            </a:endParaRPr>
          </a:p>
        </p:txBody>
      </p:sp>
      <p:cxnSp>
        <p:nvCxnSpPr>
          <p:cNvPr id="13" name="Straight Connector 12">
            <a:extLst>
              <a:ext uri="{FF2B5EF4-FFF2-40B4-BE49-F238E27FC236}">
                <a16:creationId xmlns:a16="http://schemas.microsoft.com/office/drawing/2014/main" id="{151B8CDD-5A3E-F748-BDBF-71A669C8B82E}"/>
              </a:ext>
            </a:extLst>
          </p:cNvPr>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4" name="Content Placeholder 5">
            <a:extLst>
              <a:ext uri="{FF2B5EF4-FFF2-40B4-BE49-F238E27FC236}">
                <a16:creationId xmlns:a16="http://schemas.microsoft.com/office/drawing/2014/main" id="{F2EA2CE2-52C2-AA4B-8E02-136AAC6EFA85}"/>
              </a:ext>
            </a:extLst>
          </p:cNvPr>
          <p:cNvSpPr txBox="1">
            <a:spLocks/>
          </p:cNvSpPr>
          <p:nvPr/>
        </p:nvSpPr>
        <p:spPr>
          <a:xfrm>
            <a:off x="460375" y="894908"/>
            <a:ext cx="8151997" cy="389084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US" sz="1800" dirty="0"/>
              <a:t>Usually, countdown timer is shown in </a:t>
            </a:r>
            <a:r>
              <a:rPr lang="en-US" sz="1800" dirty="0" err="1"/>
              <a:t>hour:minute:second</a:t>
            </a:r>
            <a:r>
              <a:rPr lang="en-US" sz="1800" dirty="0"/>
              <a:t> format. </a:t>
            </a:r>
          </a:p>
          <a:p>
            <a:pPr>
              <a:buFont typeface="Arial"/>
              <a:buNone/>
            </a:pPr>
            <a:r>
              <a:rPr lang="en-US" sz="1800" dirty="0"/>
              <a:t>You can calculate the timer value with this function</a:t>
            </a:r>
          </a:p>
          <a:p>
            <a:pPr marL="0" indent="0">
              <a:buNone/>
            </a:pPr>
            <a:endParaRPr lang="en-US" sz="1400" dirty="0">
              <a:solidFill>
                <a:srgbClr val="FF0000"/>
              </a:solidFill>
            </a:endParaRPr>
          </a:p>
          <a:p>
            <a:pPr marL="0" indent="0">
              <a:buNone/>
            </a:pPr>
            <a:r>
              <a:rPr lang="en-ID" sz="1400" dirty="0">
                <a:solidFill>
                  <a:srgbClr val="FF0000"/>
                </a:solidFill>
              </a:rPr>
              <a:t> String </a:t>
            </a:r>
            <a:r>
              <a:rPr lang="en-ID" sz="1400" dirty="0" err="1">
                <a:solidFill>
                  <a:srgbClr val="FF0000"/>
                </a:solidFill>
              </a:rPr>
              <a:t>formatTime</a:t>
            </a:r>
            <a:r>
              <a:rPr lang="en-ID" sz="1400" dirty="0">
                <a:solidFill>
                  <a:srgbClr val="FF0000"/>
                </a:solidFill>
              </a:rPr>
              <a:t>(int </a:t>
            </a:r>
            <a:r>
              <a:rPr lang="en-ID" sz="1400" dirty="0" err="1">
                <a:solidFill>
                  <a:srgbClr val="FF0000"/>
                </a:solidFill>
              </a:rPr>
              <a:t>hitung</a:t>
            </a:r>
            <a:r>
              <a:rPr lang="en-ID" sz="1400" dirty="0">
                <a:solidFill>
                  <a:srgbClr val="FF0000"/>
                </a:solidFill>
              </a:rPr>
              <a:t>) {</a:t>
            </a:r>
          </a:p>
          <a:p>
            <a:pPr marL="0" indent="0">
              <a:buNone/>
            </a:pPr>
            <a:r>
              <a:rPr lang="en-ID" sz="1400" dirty="0">
                <a:solidFill>
                  <a:srgbClr val="FF0000"/>
                </a:solidFill>
              </a:rPr>
              <a:t>      var hours = (</a:t>
            </a:r>
            <a:r>
              <a:rPr lang="en-ID" sz="1400" dirty="0" err="1">
                <a:solidFill>
                  <a:srgbClr val="FF0000"/>
                </a:solidFill>
              </a:rPr>
              <a:t>hitung</a:t>
            </a:r>
            <a:r>
              <a:rPr lang="en-ID" sz="1400" dirty="0">
                <a:solidFill>
                  <a:srgbClr val="FF0000"/>
                </a:solidFill>
              </a:rPr>
              <a:t> ~/ 3600).</a:t>
            </a:r>
            <a:r>
              <a:rPr lang="en-ID" sz="1400" dirty="0" err="1">
                <a:solidFill>
                  <a:srgbClr val="FF0000"/>
                </a:solidFill>
              </a:rPr>
              <a:t>toString</a:t>
            </a:r>
            <a:r>
              <a:rPr lang="en-ID" sz="1400" dirty="0">
                <a:solidFill>
                  <a:srgbClr val="FF0000"/>
                </a:solidFill>
              </a:rPr>
              <a:t>().</a:t>
            </a:r>
            <a:r>
              <a:rPr lang="en-ID" sz="1400" dirty="0" err="1">
                <a:solidFill>
                  <a:srgbClr val="FF0000"/>
                </a:solidFill>
              </a:rPr>
              <a:t>padLeft</a:t>
            </a:r>
            <a:r>
              <a:rPr lang="en-ID" sz="1400" dirty="0">
                <a:solidFill>
                  <a:srgbClr val="FF0000"/>
                </a:solidFill>
              </a:rPr>
              <a:t>(2, '0');</a:t>
            </a:r>
          </a:p>
          <a:p>
            <a:pPr marL="0" indent="0">
              <a:buNone/>
            </a:pPr>
            <a:r>
              <a:rPr lang="en-ID" sz="1400" dirty="0">
                <a:solidFill>
                  <a:srgbClr val="FF0000"/>
                </a:solidFill>
              </a:rPr>
              <a:t>      var minutes = ((</a:t>
            </a:r>
            <a:r>
              <a:rPr lang="en-ID" sz="1400" dirty="0" err="1">
                <a:solidFill>
                  <a:srgbClr val="FF0000"/>
                </a:solidFill>
              </a:rPr>
              <a:t>hitung</a:t>
            </a:r>
            <a:r>
              <a:rPr lang="en-ID" sz="1400" dirty="0">
                <a:solidFill>
                  <a:srgbClr val="FF0000"/>
                </a:solidFill>
              </a:rPr>
              <a:t> % 3600) ~/ 60).</a:t>
            </a:r>
            <a:r>
              <a:rPr lang="en-ID" sz="1400" dirty="0" err="1">
                <a:solidFill>
                  <a:srgbClr val="FF0000"/>
                </a:solidFill>
              </a:rPr>
              <a:t>toString</a:t>
            </a:r>
            <a:r>
              <a:rPr lang="en-ID" sz="1400" dirty="0">
                <a:solidFill>
                  <a:srgbClr val="FF0000"/>
                </a:solidFill>
              </a:rPr>
              <a:t>().</a:t>
            </a:r>
            <a:r>
              <a:rPr lang="en-ID" sz="1400" dirty="0" err="1">
                <a:solidFill>
                  <a:srgbClr val="FF0000"/>
                </a:solidFill>
              </a:rPr>
              <a:t>padLeft</a:t>
            </a:r>
            <a:r>
              <a:rPr lang="en-ID" sz="1400" dirty="0">
                <a:solidFill>
                  <a:srgbClr val="FF0000"/>
                </a:solidFill>
              </a:rPr>
              <a:t>(2, '0');	</a:t>
            </a:r>
          </a:p>
          <a:p>
            <a:pPr marL="0" indent="0">
              <a:buNone/>
            </a:pPr>
            <a:r>
              <a:rPr lang="en-ID" sz="1400" dirty="0">
                <a:solidFill>
                  <a:srgbClr val="FF0000"/>
                </a:solidFill>
              </a:rPr>
              <a:t>      var seconds = (</a:t>
            </a:r>
            <a:r>
              <a:rPr lang="en-ID" sz="1400" dirty="0" err="1">
                <a:solidFill>
                  <a:srgbClr val="FF0000"/>
                </a:solidFill>
              </a:rPr>
              <a:t>hitung</a:t>
            </a:r>
            <a:r>
              <a:rPr lang="en-ID" sz="1400" dirty="0">
                <a:solidFill>
                  <a:srgbClr val="FF0000"/>
                </a:solidFill>
              </a:rPr>
              <a:t> % 60).</a:t>
            </a:r>
            <a:r>
              <a:rPr lang="en-ID" sz="1400" dirty="0" err="1">
                <a:solidFill>
                  <a:srgbClr val="FF0000"/>
                </a:solidFill>
              </a:rPr>
              <a:t>toString</a:t>
            </a:r>
            <a:r>
              <a:rPr lang="en-ID" sz="1400" dirty="0">
                <a:solidFill>
                  <a:srgbClr val="FF0000"/>
                </a:solidFill>
              </a:rPr>
              <a:t>().</a:t>
            </a:r>
            <a:r>
              <a:rPr lang="en-ID" sz="1400" dirty="0" err="1">
                <a:solidFill>
                  <a:srgbClr val="FF0000"/>
                </a:solidFill>
              </a:rPr>
              <a:t>padLeft</a:t>
            </a:r>
            <a:r>
              <a:rPr lang="en-ID" sz="1400" dirty="0">
                <a:solidFill>
                  <a:srgbClr val="FF0000"/>
                </a:solidFill>
              </a:rPr>
              <a:t>(2, '0');</a:t>
            </a:r>
          </a:p>
          <a:p>
            <a:pPr marL="0" indent="0">
              <a:buNone/>
            </a:pPr>
            <a:r>
              <a:rPr lang="en-ID" sz="1400" dirty="0">
                <a:solidFill>
                  <a:srgbClr val="FF0000"/>
                </a:solidFill>
              </a:rPr>
              <a:t>      return "$hours:$minutes:$seconds";</a:t>
            </a:r>
          </a:p>
          <a:p>
            <a:pPr marL="0" indent="0">
              <a:buNone/>
            </a:pPr>
            <a:r>
              <a:rPr lang="en-ID" sz="1400" dirty="0">
                <a:solidFill>
                  <a:srgbClr val="FF0000"/>
                </a:solidFill>
              </a:rPr>
              <a:t>  }</a:t>
            </a:r>
            <a:endParaRPr lang="en-US" sz="1400" dirty="0"/>
          </a:p>
        </p:txBody>
      </p:sp>
      <p:pic>
        <p:nvPicPr>
          <p:cNvPr id="4" name="Picture 3">
            <a:extLst>
              <a:ext uri="{FF2B5EF4-FFF2-40B4-BE49-F238E27FC236}">
                <a16:creationId xmlns:a16="http://schemas.microsoft.com/office/drawing/2014/main" id="{AD6D732C-B9EC-2C44-BB54-C26D3E6B99F8}"/>
              </a:ext>
            </a:extLst>
          </p:cNvPr>
          <p:cNvPicPr>
            <a:picLocks noChangeAspect="1"/>
          </p:cNvPicPr>
          <p:nvPr/>
        </p:nvPicPr>
        <p:blipFill>
          <a:blip r:embed="rId3"/>
          <a:stretch>
            <a:fillRect/>
          </a:stretch>
        </p:blipFill>
        <p:spPr>
          <a:xfrm>
            <a:off x="4698595" y="3504574"/>
            <a:ext cx="2411635" cy="1281181"/>
          </a:xfrm>
          <a:prstGeom prst="rect">
            <a:avLst/>
          </a:prstGeom>
        </p:spPr>
      </p:pic>
      <p:pic>
        <p:nvPicPr>
          <p:cNvPr id="7" name="Picture 6">
            <a:extLst>
              <a:ext uri="{FF2B5EF4-FFF2-40B4-BE49-F238E27FC236}">
                <a16:creationId xmlns:a16="http://schemas.microsoft.com/office/drawing/2014/main" id="{8F1801D8-CFD3-E447-AB2D-D94B994CE967}"/>
              </a:ext>
            </a:extLst>
          </p:cNvPr>
          <p:cNvPicPr>
            <a:picLocks noChangeAspect="1"/>
          </p:cNvPicPr>
          <p:nvPr/>
        </p:nvPicPr>
        <p:blipFill>
          <a:blip r:embed="rId4"/>
          <a:stretch>
            <a:fillRect/>
          </a:stretch>
        </p:blipFill>
        <p:spPr>
          <a:xfrm>
            <a:off x="7200948" y="1229983"/>
            <a:ext cx="1943052" cy="2732417"/>
          </a:xfrm>
          <a:prstGeom prst="rect">
            <a:avLst/>
          </a:prstGeom>
        </p:spPr>
      </p:pic>
      <p:sp>
        <p:nvSpPr>
          <p:cNvPr id="2" name="Kotak Teks 1">
            <a:extLst>
              <a:ext uri="{FF2B5EF4-FFF2-40B4-BE49-F238E27FC236}">
                <a16:creationId xmlns:a16="http://schemas.microsoft.com/office/drawing/2014/main" id="{34BF2222-A1AA-3CA7-AD37-EC623A9DE4CA}"/>
              </a:ext>
            </a:extLst>
          </p:cNvPr>
          <p:cNvSpPr txBox="1"/>
          <p:nvPr/>
        </p:nvSpPr>
        <p:spPr>
          <a:xfrm>
            <a:off x="75867" y="3515837"/>
            <a:ext cx="4416594" cy="646331"/>
          </a:xfrm>
          <a:prstGeom prst="rect">
            <a:avLst/>
          </a:prstGeom>
          <a:noFill/>
        </p:spPr>
        <p:txBody>
          <a:bodyPr wrap="none" rtlCol="0">
            <a:spAutoFit/>
          </a:bodyPr>
          <a:lstStyle/>
          <a:p>
            <a:r>
              <a:rPr lang="id-ID" dirty="0"/>
              <a:t>~/</a:t>
            </a:r>
            <a:r>
              <a:rPr lang="en-US" dirty="0"/>
              <a:t> is a </a:t>
            </a:r>
            <a:r>
              <a:rPr lang="en-US" i="1" dirty="0"/>
              <a:t>truncating division</a:t>
            </a:r>
            <a:r>
              <a:rPr lang="en-US" dirty="0"/>
              <a:t> operator</a:t>
            </a:r>
          </a:p>
          <a:p>
            <a:r>
              <a:rPr lang="en-US" dirty="0"/>
              <a:t>The division will be rounded towards zero</a:t>
            </a:r>
            <a:endParaRPr lang="id-ID" dirty="0"/>
          </a:p>
        </p:txBody>
      </p:sp>
    </p:spTree>
    <p:extLst>
      <p:ext uri="{BB962C8B-B14F-4D97-AF65-F5344CB8AC3E}">
        <p14:creationId xmlns:p14="http://schemas.microsoft.com/office/powerpoint/2010/main" val="1804321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2" name="Title 1">
            <a:extLst>
              <a:ext uri="{FF2B5EF4-FFF2-40B4-BE49-F238E27FC236}">
                <a16:creationId xmlns:a16="http://schemas.microsoft.com/office/drawing/2014/main" id="{0A7D0B19-3EAF-EB4F-BF4A-8FCF7CB97117}"/>
              </a:ext>
            </a:extLst>
          </p:cNvPr>
          <p:cNvSpPr txBox="1">
            <a:spLocks/>
          </p:cNvSpPr>
          <p:nvPr/>
        </p:nvSpPr>
        <p:spPr>
          <a:xfrm>
            <a:off x="0" y="0"/>
            <a:ext cx="8229600" cy="576943"/>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rgbClr val="000090"/>
                </a:solidFill>
              </a:rPr>
              <a:t>Solution</a:t>
            </a:r>
          </a:p>
        </p:txBody>
      </p:sp>
      <p:cxnSp>
        <p:nvCxnSpPr>
          <p:cNvPr id="13" name="Straight Connector 12">
            <a:extLst>
              <a:ext uri="{FF2B5EF4-FFF2-40B4-BE49-F238E27FC236}">
                <a16:creationId xmlns:a16="http://schemas.microsoft.com/office/drawing/2014/main" id="{151B8CDD-5A3E-F748-BDBF-71A669C8B82E}"/>
              </a:ext>
            </a:extLst>
          </p:cNvPr>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4" name="Content Placeholder 5">
            <a:extLst>
              <a:ext uri="{FF2B5EF4-FFF2-40B4-BE49-F238E27FC236}">
                <a16:creationId xmlns:a16="http://schemas.microsoft.com/office/drawing/2014/main" id="{F2EA2CE2-52C2-AA4B-8E02-136AAC6EFA85}"/>
              </a:ext>
            </a:extLst>
          </p:cNvPr>
          <p:cNvSpPr txBox="1">
            <a:spLocks/>
          </p:cNvSpPr>
          <p:nvPr/>
        </p:nvSpPr>
        <p:spPr>
          <a:xfrm>
            <a:off x="460375" y="894908"/>
            <a:ext cx="8151997" cy="389084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US" sz="1100" dirty="0" err="1">
                <a:solidFill>
                  <a:srgbClr val="FF0000"/>
                </a:solidFill>
                <a:latin typeface="Consolas" panose="020B0609020204030204" pitchFamily="49" charset="0"/>
                <a:cs typeface="Consolas" panose="020B0609020204030204" pitchFamily="49" charset="0"/>
              </a:rPr>
              <a:t>setState</a:t>
            </a:r>
            <a:r>
              <a:rPr lang="en-US" sz="1100" dirty="0">
                <a:solidFill>
                  <a:srgbClr val="FF0000"/>
                </a:solidFill>
                <a:latin typeface="Consolas" panose="020B0609020204030204" pitchFamily="49" charset="0"/>
                <a:cs typeface="Consolas" panose="020B0609020204030204" pitchFamily="49" charset="0"/>
              </a:rPr>
              <a:t>(() {</a:t>
            </a:r>
          </a:p>
          <a:p>
            <a:pPr>
              <a:buFont typeface="Arial"/>
              <a:buNone/>
            </a:pPr>
            <a:r>
              <a:rPr lang="en-US" sz="1100" dirty="0">
                <a:solidFill>
                  <a:srgbClr val="FF0000"/>
                </a:solidFill>
                <a:latin typeface="Consolas" panose="020B0609020204030204" pitchFamily="49" charset="0"/>
                <a:cs typeface="Consolas" panose="020B0609020204030204" pitchFamily="49" charset="0"/>
              </a:rPr>
              <a:t>        if (_</a:t>
            </a:r>
            <a:r>
              <a:rPr lang="en-US" sz="1100" dirty="0" err="1">
                <a:solidFill>
                  <a:srgbClr val="FF0000"/>
                </a:solidFill>
                <a:latin typeface="Consolas" panose="020B0609020204030204" pitchFamily="49" charset="0"/>
                <a:cs typeface="Consolas" panose="020B0609020204030204" pitchFamily="49" charset="0"/>
              </a:rPr>
              <a:t>hitung</a:t>
            </a:r>
            <a:r>
              <a:rPr lang="en-US" sz="1100" dirty="0">
                <a:solidFill>
                  <a:srgbClr val="FF0000"/>
                </a:solidFill>
                <a:latin typeface="Consolas" panose="020B0609020204030204" pitchFamily="49" charset="0"/>
                <a:cs typeface="Consolas" panose="020B0609020204030204" pitchFamily="49" charset="0"/>
              </a:rPr>
              <a:t> == 0) {</a:t>
            </a:r>
          </a:p>
          <a:p>
            <a:pPr>
              <a:buFont typeface="Arial"/>
              <a:buNone/>
            </a:pPr>
            <a:r>
              <a:rPr lang="en-US" sz="1100" dirty="0">
                <a:solidFill>
                  <a:srgbClr val="FF0000"/>
                </a:solidFill>
                <a:latin typeface="Consolas" panose="020B0609020204030204" pitchFamily="49" charset="0"/>
                <a:cs typeface="Consolas" panose="020B0609020204030204" pitchFamily="49" charset="0"/>
              </a:rPr>
              <a:t>          _</a:t>
            </a:r>
            <a:r>
              <a:rPr lang="en-US" sz="1100" dirty="0" err="1">
                <a:solidFill>
                  <a:srgbClr val="FF0000"/>
                </a:solidFill>
                <a:latin typeface="Consolas" panose="020B0609020204030204" pitchFamily="49" charset="0"/>
                <a:cs typeface="Consolas" panose="020B0609020204030204" pitchFamily="49" charset="0"/>
              </a:rPr>
              <a:t>timer.cancel</a:t>
            </a:r>
            <a:r>
              <a:rPr lang="en-US" sz="1100" dirty="0">
                <a:solidFill>
                  <a:srgbClr val="FF0000"/>
                </a:solidFill>
                <a:latin typeface="Consolas" panose="020B0609020204030204" pitchFamily="49" charset="0"/>
                <a:cs typeface="Consolas" panose="020B0609020204030204" pitchFamily="49" charset="0"/>
              </a:rPr>
              <a:t>();</a:t>
            </a:r>
          </a:p>
          <a:p>
            <a:pPr>
              <a:buFont typeface="Arial"/>
              <a:buNone/>
            </a:pPr>
            <a:r>
              <a:rPr lang="en-US" sz="1100" dirty="0">
                <a:solidFill>
                  <a:srgbClr val="FF0000"/>
                </a:solidFill>
                <a:latin typeface="Consolas" panose="020B0609020204030204" pitchFamily="49" charset="0"/>
                <a:cs typeface="Consolas" panose="020B0609020204030204" pitchFamily="49" charset="0"/>
              </a:rPr>
              <a:t>          </a:t>
            </a:r>
            <a:r>
              <a:rPr lang="en-US" sz="1100" dirty="0" err="1">
                <a:solidFill>
                  <a:srgbClr val="FF0000"/>
                </a:solidFill>
                <a:latin typeface="Consolas" panose="020B0609020204030204" pitchFamily="49" charset="0"/>
                <a:cs typeface="Consolas" panose="020B0609020204030204" pitchFamily="49" charset="0"/>
              </a:rPr>
              <a:t>showDialog</a:t>
            </a:r>
            <a:r>
              <a:rPr lang="en-US" sz="1100" dirty="0">
                <a:solidFill>
                  <a:srgbClr val="FF0000"/>
                </a:solidFill>
                <a:latin typeface="Consolas" panose="020B0609020204030204" pitchFamily="49" charset="0"/>
                <a:cs typeface="Consolas" panose="020B0609020204030204" pitchFamily="49" charset="0"/>
              </a:rPr>
              <a:t>&lt;String&gt;(</a:t>
            </a:r>
          </a:p>
          <a:p>
            <a:pPr>
              <a:buFont typeface="Arial"/>
              <a:buNone/>
            </a:pPr>
            <a:r>
              <a:rPr lang="en-US" sz="1100" dirty="0">
                <a:solidFill>
                  <a:srgbClr val="FF0000"/>
                </a:solidFill>
                <a:latin typeface="Consolas" panose="020B0609020204030204" pitchFamily="49" charset="0"/>
                <a:cs typeface="Consolas" panose="020B0609020204030204" pitchFamily="49" charset="0"/>
              </a:rPr>
              <a:t>              context: context,</a:t>
            </a:r>
          </a:p>
          <a:p>
            <a:pPr>
              <a:buFont typeface="Arial"/>
              <a:buNone/>
            </a:pPr>
            <a:r>
              <a:rPr lang="en-US" sz="1100" dirty="0">
                <a:solidFill>
                  <a:srgbClr val="FF0000"/>
                </a:solidFill>
                <a:latin typeface="Consolas" panose="020B0609020204030204" pitchFamily="49" charset="0"/>
                <a:cs typeface="Consolas" panose="020B0609020204030204" pitchFamily="49" charset="0"/>
              </a:rPr>
              <a:t>              builder: (</a:t>
            </a:r>
            <a:r>
              <a:rPr lang="en-US" sz="1100" dirty="0" err="1">
                <a:solidFill>
                  <a:srgbClr val="FF0000"/>
                </a:solidFill>
                <a:latin typeface="Consolas" panose="020B0609020204030204" pitchFamily="49" charset="0"/>
                <a:cs typeface="Consolas" panose="020B0609020204030204" pitchFamily="49" charset="0"/>
              </a:rPr>
              <a:t>BuildContext</a:t>
            </a:r>
            <a:r>
              <a:rPr lang="en-US" sz="1100" dirty="0">
                <a:solidFill>
                  <a:srgbClr val="FF0000"/>
                </a:solidFill>
                <a:latin typeface="Consolas" panose="020B0609020204030204" pitchFamily="49" charset="0"/>
                <a:cs typeface="Consolas" panose="020B0609020204030204" pitchFamily="49" charset="0"/>
              </a:rPr>
              <a:t> context) =&gt; </a:t>
            </a:r>
            <a:r>
              <a:rPr lang="en-US" sz="1100" dirty="0" err="1">
                <a:solidFill>
                  <a:srgbClr val="FF0000"/>
                </a:solidFill>
                <a:latin typeface="Consolas" panose="020B0609020204030204" pitchFamily="49" charset="0"/>
                <a:cs typeface="Consolas" panose="020B0609020204030204" pitchFamily="49" charset="0"/>
              </a:rPr>
              <a:t>AlertDialog</a:t>
            </a:r>
            <a:r>
              <a:rPr lang="en-US" sz="1100" dirty="0">
                <a:solidFill>
                  <a:srgbClr val="FF0000"/>
                </a:solidFill>
                <a:latin typeface="Consolas" panose="020B0609020204030204" pitchFamily="49" charset="0"/>
                <a:cs typeface="Consolas" panose="020B0609020204030204" pitchFamily="49" charset="0"/>
              </a:rPr>
              <a:t>(</a:t>
            </a:r>
          </a:p>
          <a:p>
            <a:pPr>
              <a:buFont typeface="Arial"/>
              <a:buNone/>
            </a:pPr>
            <a:r>
              <a:rPr lang="en-US" sz="1100" dirty="0">
                <a:solidFill>
                  <a:srgbClr val="FF0000"/>
                </a:solidFill>
                <a:latin typeface="Consolas" panose="020B0609020204030204" pitchFamily="49" charset="0"/>
                <a:cs typeface="Consolas" panose="020B0609020204030204" pitchFamily="49" charset="0"/>
              </a:rPr>
              <a:t>                    title: Text('Quiz'),</a:t>
            </a:r>
          </a:p>
          <a:p>
            <a:pPr>
              <a:buFont typeface="Arial"/>
              <a:buNone/>
            </a:pPr>
            <a:r>
              <a:rPr lang="en-US" sz="1100" dirty="0">
                <a:solidFill>
                  <a:srgbClr val="FF0000"/>
                </a:solidFill>
                <a:latin typeface="Consolas" panose="020B0609020204030204" pitchFamily="49" charset="0"/>
                <a:cs typeface="Consolas" panose="020B0609020204030204" pitchFamily="49" charset="0"/>
              </a:rPr>
              <a:t>                    content: Text('Quiz Ended'),</a:t>
            </a:r>
          </a:p>
          <a:p>
            <a:pPr>
              <a:buFont typeface="Arial"/>
              <a:buNone/>
            </a:pPr>
            <a:r>
              <a:rPr lang="en-US" sz="1100" dirty="0">
                <a:solidFill>
                  <a:srgbClr val="FF0000"/>
                </a:solidFill>
                <a:latin typeface="Consolas" panose="020B0609020204030204" pitchFamily="49" charset="0"/>
                <a:cs typeface="Consolas" panose="020B0609020204030204" pitchFamily="49" charset="0"/>
              </a:rPr>
              <a:t>                    actions: &lt;Widget&gt;[</a:t>
            </a:r>
          </a:p>
          <a:p>
            <a:pPr>
              <a:buFont typeface="Arial"/>
              <a:buNone/>
            </a:pPr>
            <a:r>
              <a:rPr lang="en-US" sz="1100" dirty="0">
                <a:solidFill>
                  <a:srgbClr val="FF0000"/>
                </a:solidFill>
                <a:latin typeface="Consolas" panose="020B0609020204030204" pitchFamily="49" charset="0"/>
                <a:cs typeface="Consolas" panose="020B0609020204030204" pitchFamily="49" charset="0"/>
              </a:rPr>
              <a:t>                      </a:t>
            </a:r>
            <a:r>
              <a:rPr lang="en-US" sz="1100" dirty="0" err="1">
                <a:solidFill>
                  <a:srgbClr val="FF0000"/>
                </a:solidFill>
                <a:latin typeface="Consolas" panose="020B0609020204030204" pitchFamily="49" charset="0"/>
                <a:cs typeface="Consolas" panose="020B0609020204030204" pitchFamily="49" charset="0"/>
              </a:rPr>
              <a:t>TextButton</a:t>
            </a:r>
            <a:r>
              <a:rPr lang="en-US" sz="1100" dirty="0">
                <a:solidFill>
                  <a:srgbClr val="FF0000"/>
                </a:solidFill>
                <a:latin typeface="Consolas" panose="020B0609020204030204" pitchFamily="49" charset="0"/>
                <a:cs typeface="Consolas" panose="020B0609020204030204" pitchFamily="49" charset="0"/>
              </a:rPr>
              <a:t>(</a:t>
            </a:r>
          </a:p>
          <a:p>
            <a:pPr>
              <a:buFont typeface="Arial"/>
              <a:buNone/>
            </a:pPr>
            <a:r>
              <a:rPr lang="en-US" sz="1100" dirty="0">
                <a:solidFill>
                  <a:srgbClr val="FF0000"/>
                </a:solidFill>
                <a:latin typeface="Consolas" panose="020B0609020204030204" pitchFamily="49" charset="0"/>
                <a:cs typeface="Consolas" panose="020B0609020204030204" pitchFamily="49" charset="0"/>
              </a:rPr>
              <a:t>                        </a:t>
            </a:r>
            <a:r>
              <a:rPr lang="en-US" sz="1100" dirty="0" err="1">
                <a:solidFill>
                  <a:srgbClr val="FF0000"/>
                </a:solidFill>
                <a:latin typeface="Consolas" panose="020B0609020204030204" pitchFamily="49" charset="0"/>
                <a:cs typeface="Consolas" panose="020B0609020204030204" pitchFamily="49" charset="0"/>
              </a:rPr>
              <a:t>onPressed</a:t>
            </a:r>
            <a:r>
              <a:rPr lang="en-US" sz="1100" dirty="0">
                <a:solidFill>
                  <a:srgbClr val="FF0000"/>
                </a:solidFill>
                <a:latin typeface="Consolas" panose="020B0609020204030204" pitchFamily="49" charset="0"/>
                <a:cs typeface="Consolas" panose="020B0609020204030204" pitchFamily="49" charset="0"/>
              </a:rPr>
              <a:t>: () =&gt; </a:t>
            </a:r>
            <a:r>
              <a:rPr lang="en-US" sz="1100" dirty="0" err="1">
                <a:solidFill>
                  <a:srgbClr val="FF0000"/>
                </a:solidFill>
                <a:latin typeface="Consolas" panose="020B0609020204030204" pitchFamily="49" charset="0"/>
                <a:cs typeface="Consolas" panose="020B0609020204030204" pitchFamily="49" charset="0"/>
              </a:rPr>
              <a:t>Navigator.pop</a:t>
            </a:r>
            <a:r>
              <a:rPr lang="en-US" sz="1100" dirty="0">
                <a:solidFill>
                  <a:srgbClr val="FF0000"/>
                </a:solidFill>
                <a:latin typeface="Consolas" panose="020B0609020204030204" pitchFamily="49" charset="0"/>
                <a:cs typeface="Consolas" panose="020B0609020204030204" pitchFamily="49" charset="0"/>
              </a:rPr>
              <a:t>(context, 'OK'),</a:t>
            </a:r>
          </a:p>
          <a:p>
            <a:pPr>
              <a:buFont typeface="Arial"/>
              <a:buNone/>
            </a:pPr>
            <a:r>
              <a:rPr lang="en-US" sz="1100" dirty="0">
                <a:solidFill>
                  <a:srgbClr val="FF0000"/>
                </a:solidFill>
                <a:latin typeface="Consolas" panose="020B0609020204030204" pitchFamily="49" charset="0"/>
                <a:cs typeface="Consolas" panose="020B0609020204030204" pitchFamily="49" charset="0"/>
              </a:rPr>
              <a:t>                        child: const Text('OK'),</a:t>
            </a:r>
          </a:p>
          <a:p>
            <a:pPr>
              <a:buFont typeface="Arial"/>
              <a:buNone/>
            </a:pPr>
            <a:r>
              <a:rPr lang="en-US" sz="1100" dirty="0">
                <a:solidFill>
                  <a:srgbClr val="FF0000"/>
                </a:solidFill>
                <a:latin typeface="Consolas" panose="020B0609020204030204" pitchFamily="49" charset="0"/>
                <a:cs typeface="Consolas" panose="020B0609020204030204" pitchFamily="49" charset="0"/>
              </a:rPr>
              <a:t>                      ),</a:t>
            </a:r>
          </a:p>
          <a:p>
            <a:pPr>
              <a:buFont typeface="Arial"/>
              <a:buNone/>
            </a:pPr>
            <a:r>
              <a:rPr lang="en-US" sz="1100" dirty="0">
                <a:solidFill>
                  <a:srgbClr val="FF0000"/>
                </a:solidFill>
                <a:latin typeface="Consolas" panose="020B0609020204030204" pitchFamily="49" charset="0"/>
                <a:cs typeface="Consolas" panose="020B0609020204030204" pitchFamily="49" charset="0"/>
              </a:rPr>
              <a:t>                    ],</a:t>
            </a:r>
          </a:p>
          <a:p>
            <a:pPr>
              <a:buFont typeface="Arial"/>
              <a:buNone/>
            </a:pPr>
            <a:r>
              <a:rPr lang="en-US" sz="1100" dirty="0">
                <a:solidFill>
                  <a:srgbClr val="FF0000"/>
                </a:solidFill>
                <a:latin typeface="Consolas" panose="020B0609020204030204" pitchFamily="49" charset="0"/>
                <a:cs typeface="Consolas" panose="020B0609020204030204" pitchFamily="49" charset="0"/>
              </a:rPr>
              <a:t>                  ));</a:t>
            </a:r>
          </a:p>
          <a:p>
            <a:pPr>
              <a:buFont typeface="Arial"/>
              <a:buNone/>
            </a:pPr>
            <a:r>
              <a:rPr lang="en-US" sz="1100" dirty="0">
                <a:solidFill>
                  <a:srgbClr val="FF0000"/>
                </a:solidFill>
                <a:latin typeface="Consolas" panose="020B0609020204030204" pitchFamily="49" charset="0"/>
                <a:cs typeface="Consolas" panose="020B0609020204030204" pitchFamily="49" charset="0"/>
              </a:rPr>
              <a:t>        } else {</a:t>
            </a:r>
          </a:p>
          <a:p>
            <a:pPr>
              <a:buFont typeface="Arial"/>
              <a:buNone/>
            </a:pPr>
            <a:r>
              <a:rPr lang="en-US" sz="1100" dirty="0">
                <a:solidFill>
                  <a:srgbClr val="FF0000"/>
                </a:solidFill>
                <a:latin typeface="Consolas" panose="020B0609020204030204" pitchFamily="49" charset="0"/>
                <a:cs typeface="Consolas" panose="020B0609020204030204" pitchFamily="49" charset="0"/>
              </a:rPr>
              <a:t>          _</a:t>
            </a:r>
            <a:r>
              <a:rPr lang="en-US" sz="1100" dirty="0" err="1">
                <a:solidFill>
                  <a:srgbClr val="FF0000"/>
                </a:solidFill>
                <a:latin typeface="Consolas" panose="020B0609020204030204" pitchFamily="49" charset="0"/>
                <a:cs typeface="Consolas" panose="020B0609020204030204" pitchFamily="49" charset="0"/>
              </a:rPr>
              <a:t>hitung</a:t>
            </a:r>
            <a:r>
              <a:rPr lang="en-US" sz="1100" dirty="0">
                <a:solidFill>
                  <a:srgbClr val="FF0000"/>
                </a:solidFill>
                <a:latin typeface="Consolas" panose="020B0609020204030204" pitchFamily="49" charset="0"/>
                <a:cs typeface="Consolas" panose="020B0609020204030204" pitchFamily="49" charset="0"/>
              </a:rPr>
              <a:t>--;</a:t>
            </a:r>
          </a:p>
          <a:p>
            <a:pPr>
              <a:buFont typeface="Arial"/>
              <a:buNone/>
            </a:pPr>
            <a:r>
              <a:rPr lang="en-US" sz="1100" dirty="0">
                <a:solidFill>
                  <a:srgbClr val="FF0000"/>
                </a:solidFill>
                <a:latin typeface="Consolas" panose="020B0609020204030204" pitchFamily="49" charset="0"/>
                <a:cs typeface="Consolas" panose="020B0609020204030204" pitchFamily="49" charset="0"/>
              </a:rPr>
              <a:t>        }</a:t>
            </a:r>
          </a:p>
          <a:p>
            <a:pPr>
              <a:buFont typeface="Arial"/>
              <a:buNone/>
            </a:pPr>
            <a:r>
              <a:rPr lang="en-US" sz="1100" dirty="0">
                <a:solidFill>
                  <a:srgbClr val="FF0000"/>
                </a:solidFill>
                <a:latin typeface="Consolas" panose="020B0609020204030204" pitchFamily="49" charset="0"/>
                <a:cs typeface="Consolas" panose="020B0609020204030204" pitchFamily="49" charset="0"/>
              </a:rPr>
              <a:t>      });</a:t>
            </a:r>
            <a:endParaRPr lang="en-US" sz="1000" dirty="0">
              <a:solidFill>
                <a:srgbClr val="FF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270495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67544" y="2180036"/>
            <a:ext cx="5424055" cy="752509"/>
          </a:xfrm>
        </p:spPr>
        <p:txBody>
          <a:bodyPr>
            <a:noAutofit/>
          </a:bodyPr>
          <a:lstStyle/>
          <a:p>
            <a:pPr algn="l"/>
            <a:r>
              <a:rPr lang="en-US" sz="6000" b="1" dirty="0">
                <a:solidFill>
                  <a:schemeClr val="accent1">
                    <a:lumMod val="20000"/>
                    <a:lumOff val="80000"/>
                  </a:schemeClr>
                </a:solidFill>
              </a:rPr>
              <a:t>Percent indicators</a:t>
            </a:r>
          </a:p>
        </p:txBody>
      </p:sp>
      <p:sp>
        <p:nvSpPr>
          <p:cNvPr id="4" name="Title 1"/>
          <p:cNvSpPr txBox="1">
            <a:spLocks/>
          </p:cNvSpPr>
          <p:nvPr/>
        </p:nvSpPr>
        <p:spPr>
          <a:xfrm>
            <a:off x="1627907" y="2012758"/>
            <a:ext cx="1789545" cy="1391101"/>
          </a:xfrm>
          <a:prstGeom prst="rect">
            <a:avLst/>
          </a:prstGeom>
        </p:spPr>
        <p:txBody>
          <a:bodyPr vert="horz" lIns="91440" tIns="45720" rIns="91440" bIns="45720" rtlCol="0" anchor="t">
            <a:noAutofit/>
          </a:bodyPr>
          <a:lstStyle>
            <a:lvl1pPr algn="l" defTabSz="457200" rtl="0" eaLnBrk="1" latinLnBrk="0" hangingPunct="1">
              <a:spcBef>
                <a:spcPct val="0"/>
              </a:spcBef>
              <a:buNone/>
              <a:defRPr sz="4000" b="1" kern="1200" cap="all">
                <a:solidFill>
                  <a:schemeClr val="tx1"/>
                </a:solidFill>
                <a:latin typeface="+mj-lt"/>
                <a:ea typeface="+mj-ea"/>
                <a:cs typeface="+mj-cs"/>
              </a:defRPr>
            </a:lvl1pPr>
          </a:lstStyle>
          <a:p>
            <a:pPr algn="r"/>
            <a:r>
              <a:rPr lang="en-US" sz="8000" dirty="0">
                <a:solidFill>
                  <a:schemeClr val="tx2">
                    <a:lumMod val="60000"/>
                    <a:lumOff val="40000"/>
                  </a:schemeClr>
                </a:solidFill>
              </a:rPr>
              <a:t>03</a:t>
            </a:r>
          </a:p>
        </p:txBody>
      </p:sp>
    </p:spTree>
    <p:extLst>
      <p:ext uri="{BB962C8B-B14F-4D97-AF65-F5344CB8AC3E}">
        <p14:creationId xmlns:p14="http://schemas.microsoft.com/office/powerpoint/2010/main" val="2199896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2" name="Title 1">
            <a:extLst>
              <a:ext uri="{FF2B5EF4-FFF2-40B4-BE49-F238E27FC236}">
                <a16:creationId xmlns:a16="http://schemas.microsoft.com/office/drawing/2014/main" id="{0A7D0B19-3EAF-EB4F-BF4A-8FCF7CB97117}"/>
              </a:ext>
            </a:extLst>
          </p:cNvPr>
          <p:cNvSpPr txBox="1">
            <a:spLocks/>
          </p:cNvSpPr>
          <p:nvPr/>
        </p:nvSpPr>
        <p:spPr>
          <a:xfrm>
            <a:off x="0" y="0"/>
            <a:ext cx="8229600" cy="576943"/>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rgbClr val="000090"/>
                </a:solidFill>
              </a:rPr>
              <a:t>Percent Indicators</a:t>
            </a:r>
          </a:p>
        </p:txBody>
      </p:sp>
      <p:cxnSp>
        <p:nvCxnSpPr>
          <p:cNvPr id="13" name="Straight Connector 12">
            <a:extLst>
              <a:ext uri="{FF2B5EF4-FFF2-40B4-BE49-F238E27FC236}">
                <a16:creationId xmlns:a16="http://schemas.microsoft.com/office/drawing/2014/main" id="{151B8CDD-5A3E-F748-BDBF-71A669C8B82E}"/>
              </a:ext>
            </a:extLst>
          </p:cNvPr>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4" name="Content Placeholder 5">
            <a:extLst>
              <a:ext uri="{FF2B5EF4-FFF2-40B4-BE49-F238E27FC236}">
                <a16:creationId xmlns:a16="http://schemas.microsoft.com/office/drawing/2014/main" id="{F2EA2CE2-52C2-AA4B-8E02-136AAC6EFA85}"/>
              </a:ext>
            </a:extLst>
          </p:cNvPr>
          <p:cNvSpPr txBox="1">
            <a:spLocks/>
          </p:cNvSpPr>
          <p:nvPr/>
        </p:nvSpPr>
        <p:spPr>
          <a:xfrm>
            <a:off x="460375" y="894908"/>
            <a:ext cx="8151997" cy="389084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US" sz="1800" dirty="0">
                <a:latin typeface="Calibri" panose="020F0502020204030204" pitchFamily="34" charset="0"/>
                <a:cs typeface="Calibri" panose="020F0502020204030204" pitchFamily="34" charset="0"/>
              </a:rPr>
              <a:t>Sometimes, to make a counter more visually attractive, an indicator may be added.</a:t>
            </a:r>
          </a:p>
          <a:p>
            <a:pPr>
              <a:buFont typeface="Arial"/>
              <a:buNone/>
            </a:pPr>
            <a:r>
              <a:rPr lang="en-US" sz="1800" dirty="0">
                <a:latin typeface="Calibri" panose="020F0502020204030204" pitchFamily="34" charset="0"/>
                <a:cs typeface="Calibri" panose="020F0502020204030204" pitchFamily="34" charset="0"/>
              </a:rPr>
              <a:t>We will use </a:t>
            </a:r>
            <a:r>
              <a:rPr lang="en-US" sz="1800" dirty="0" err="1">
                <a:latin typeface="Calibri" panose="020F0502020204030204" pitchFamily="34" charset="0"/>
                <a:cs typeface="Calibri" panose="020F0502020204030204" pitchFamily="34" charset="0"/>
              </a:rPr>
              <a:t>percent_indicator</a:t>
            </a:r>
            <a:r>
              <a:rPr lang="en-US" sz="1800" dirty="0">
                <a:latin typeface="Calibri" panose="020F0502020204030204" pitchFamily="34" charset="0"/>
                <a:cs typeface="Calibri" panose="020F0502020204030204" pitchFamily="34" charset="0"/>
              </a:rPr>
              <a:t> plugin in this example.</a:t>
            </a:r>
          </a:p>
          <a:p>
            <a:pPr>
              <a:buFont typeface="Arial"/>
              <a:buNone/>
            </a:pPr>
            <a:endParaRPr lang="en-US" sz="1800" dirty="0">
              <a:latin typeface="Calibri" panose="020F0502020204030204" pitchFamily="34" charset="0"/>
              <a:cs typeface="Calibri" panose="020F0502020204030204" pitchFamily="34" charset="0"/>
            </a:endParaRPr>
          </a:p>
          <a:p>
            <a:pPr>
              <a:buFont typeface="Arial"/>
              <a:buNone/>
            </a:pPr>
            <a:r>
              <a:rPr lang="en-US" sz="1800" dirty="0">
                <a:latin typeface="Calibri" panose="020F0502020204030204" pitchFamily="34" charset="0"/>
                <a:cs typeface="Calibri" panose="020F0502020204030204" pitchFamily="34" charset="0"/>
              </a:rPr>
              <a:t>Add its dependency in </a:t>
            </a:r>
            <a:r>
              <a:rPr lang="en-US" sz="1800" dirty="0" err="1">
                <a:latin typeface="Calibri" panose="020F0502020204030204" pitchFamily="34" charset="0"/>
                <a:cs typeface="Calibri" panose="020F0502020204030204" pitchFamily="34" charset="0"/>
              </a:rPr>
              <a:t>pubspec.yaml</a:t>
            </a:r>
            <a:endParaRPr lang="en-US" sz="1800" dirty="0">
              <a:latin typeface="Calibri" panose="020F0502020204030204" pitchFamily="34" charset="0"/>
              <a:cs typeface="Calibri" panose="020F0502020204030204" pitchFamily="34" charset="0"/>
            </a:endParaRPr>
          </a:p>
          <a:p>
            <a:pPr>
              <a:buNone/>
            </a:pPr>
            <a:r>
              <a:rPr lang="en-ID" sz="1600" dirty="0" err="1">
                <a:solidFill>
                  <a:srgbClr val="FF0000"/>
                </a:solidFill>
                <a:latin typeface="Consolas" panose="020B0609020204030204" pitchFamily="49" charset="0"/>
                <a:cs typeface="Consolas" panose="020B0609020204030204" pitchFamily="49" charset="0"/>
              </a:rPr>
              <a:t>percent_indicator</a:t>
            </a:r>
            <a:r>
              <a:rPr lang="en-ID" sz="1600" dirty="0">
                <a:solidFill>
                  <a:srgbClr val="FF0000"/>
                </a:solidFill>
                <a:latin typeface="Consolas" panose="020B0609020204030204" pitchFamily="49" charset="0"/>
                <a:cs typeface="Consolas" panose="020B0609020204030204" pitchFamily="49" charset="0"/>
              </a:rPr>
              <a:t>: </a:t>
            </a:r>
            <a:r>
              <a:rPr lang="en-US" sz="1600" dirty="0">
                <a:solidFill>
                  <a:srgbClr val="FF0000"/>
                </a:solidFill>
                <a:latin typeface="Consolas" panose="020B0609020204030204" pitchFamily="49" charset="0"/>
                <a:cs typeface="Consolas" panose="020B0609020204030204" pitchFamily="49" charset="0"/>
              </a:rPr>
              <a:t>^4.2.2</a:t>
            </a:r>
            <a:endParaRPr lang="en-ID" sz="1600" dirty="0">
              <a:solidFill>
                <a:srgbClr val="FF0000"/>
              </a:solidFill>
              <a:latin typeface="Consolas" panose="020B0609020204030204" pitchFamily="49" charset="0"/>
              <a:cs typeface="Consolas" panose="020B0609020204030204" pitchFamily="49" charset="0"/>
            </a:endParaRPr>
          </a:p>
          <a:p>
            <a:pPr>
              <a:buFont typeface="Arial"/>
              <a:buNone/>
            </a:pPr>
            <a:endParaRPr lang="en-US" sz="1800" dirty="0"/>
          </a:p>
          <a:p>
            <a:pPr>
              <a:buFont typeface="Arial"/>
              <a:buNone/>
            </a:pPr>
            <a:r>
              <a:rPr lang="en-US" sz="1800" dirty="0">
                <a:latin typeface="Calibri" panose="020F0502020204030204" pitchFamily="34" charset="0"/>
                <a:cs typeface="Calibri" panose="020F0502020204030204" pitchFamily="34" charset="0"/>
              </a:rPr>
              <a:t>and add import in the quiz screen.</a:t>
            </a:r>
          </a:p>
          <a:p>
            <a:pPr>
              <a:buNone/>
            </a:pPr>
            <a:r>
              <a:rPr lang="en-ID" sz="1600" b="1" dirty="0">
                <a:solidFill>
                  <a:srgbClr val="FF0000"/>
                </a:solidFill>
                <a:latin typeface="Consolas" panose="020B0609020204030204" pitchFamily="49" charset="0"/>
                <a:cs typeface="Consolas" panose="020B0609020204030204" pitchFamily="49" charset="0"/>
              </a:rPr>
              <a:t>import</a:t>
            </a:r>
            <a:r>
              <a:rPr lang="en-ID" sz="1600" dirty="0">
                <a:solidFill>
                  <a:srgbClr val="FF0000"/>
                </a:solidFill>
                <a:latin typeface="Consolas" panose="020B0609020204030204" pitchFamily="49" charset="0"/>
                <a:cs typeface="Consolas" panose="020B0609020204030204" pitchFamily="49" charset="0"/>
              </a:rPr>
              <a:t> '</a:t>
            </a:r>
            <a:r>
              <a:rPr lang="en-ID" sz="1600" dirty="0" err="1">
                <a:solidFill>
                  <a:srgbClr val="FF0000"/>
                </a:solidFill>
                <a:latin typeface="Consolas" panose="020B0609020204030204" pitchFamily="49" charset="0"/>
                <a:cs typeface="Consolas" panose="020B0609020204030204" pitchFamily="49" charset="0"/>
              </a:rPr>
              <a:t>package:percent_indicator</a:t>
            </a:r>
            <a:r>
              <a:rPr lang="en-ID" sz="1600" dirty="0">
                <a:solidFill>
                  <a:srgbClr val="FF0000"/>
                </a:solidFill>
                <a:latin typeface="Consolas" panose="020B0609020204030204" pitchFamily="49" charset="0"/>
                <a:cs typeface="Consolas" panose="020B0609020204030204" pitchFamily="49" charset="0"/>
              </a:rPr>
              <a:t>/</a:t>
            </a:r>
            <a:r>
              <a:rPr lang="en-ID" sz="1600" dirty="0" err="1">
                <a:solidFill>
                  <a:srgbClr val="FF0000"/>
                </a:solidFill>
                <a:latin typeface="Consolas" panose="020B0609020204030204" pitchFamily="49" charset="0"/>
                <a:cs typeface="Consolas" panose="020B0609020204030204" pitchFamily="49" charset="0"/>
              </a:rPr>
              <a:t>percent_indicator.dart</a:t>
            </a:r>
            <a:r>
              <a:rPr lang="en-ID" sz="1600" dirty="0">
                <a:solidFill>
                  <a:srgbClr val="FF0000"/>
                </a:solidFill>
                <a:latin typeface="Consolas" panose="020B0609020204030204" pitchFamily="49" charset="0"/>
                <a:cs typeface="Consolas" panose="020B0609020204030204" pitchFamily="49" charset="0"/>
              </a:rPr>
              <a:t>';</a:t>
            </a:r>
            <a:endParaRPr lang="en-US" sz="1800" dirty="0"/>
          </a:p>
        </p:txBody>
      </p:sp>
    </p:spTree>
    <p:extLst>
      <p:ext uri="{BB962C8B-B14F-4D97-AF65-F5344CB8AC3E}">
        <p14:creationId xmlns:p14="http://schemas.microsoft.com/office/powerpoint/2010/main" val="2826054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12" name="Title 1">
            <a:extLst>
              <a:ext uri="{FF2B5EF4-FFF2-40B4-BE49-F238E27FC236}">
                <a16:creationId xmlns:a16="http://schemas.microsoft.com/office/drawing/2014/main" id="{0A7D0B19-3EAF-EB4F-BF4A-8FCF7CB97117}"/>
              </a:ext>
            </a:extLst>
          </p:cNvPr>
          <p:cNvSpPr txBox="1">
            <a:spLocks/>
          </p:cNvSpPr>
          <p:nvPr/>
        </p:nvSpPr>
        <p:spPr>
          <a:xfrm>
            <a:off x="0" y="0"/>
            <a:ext cx="8229600" cy="576943"/>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rgbClr val="000090"/>
                </a:solidFill>
              </a:rPr>
              <a:t>Circular and linear</a:t>
            </a:r>
          </a:p>
        </p:txBody>
      </p:sp>
      <p:cxnSp>
        <p:nvCxnSpPr>
          <p:cNvPr id="13" name="Straight Connector 12">
            <a:extLst>
              <a:ext uri="{FF2B5EF4-FFF2-40B4-BE49-F238E27FC236}">
                <a16:creationId xmlns:a16="http://schemas.microsoft.com/office/drawing/2014/main" id="{151B8CDD-5A3E-F748-BDBF-71A669C8B82E}"/>
              </a:ext>
            </a:extLst>
          </p:cNvPr>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4" name="Content Placeholder 5">
            <a:extLst>
              <a:ext uri="{FF2B5EF4-FFF2-40B4-BE49-F238E27FC236}">
                <a16:creationId xmlns:a16="http://schemas.microsoft.com/office/drawing/2014/main" id="{F2EA2CE2-52C2-AA4B-8E02-136AAC6EFA85}"/>
              </a:ext>
            </a:extLst>
          </p:cNvPr>
          <p:cNvSpPr txBox="1">
            <a:spLocks/>
          </p:cNvSpPr>
          <p:nvPr/>
        </p:nvSpPr>
        <p:spPr>
          <a:xfrm>
            <a:off x="460376" y="894908"/>
            <a:ext cx="3702322" cy="389084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D" sz="1200" dirty="0" err="1">
                <a:solidFill>
                  <a:srgbClr val="FF0000"/>
                </a:solidFill>
                <a:latin typeface="Consolas" panose="020B0609020204030204" pitchFamily="49" charset="0"/>
                <a:cs typeface="Consolas" panose="020B0609020204030204" pitchFamily="49" charset="0"/>
              </a:rPr>
              <a:t>CircularPercentIndicator</a:t>
            </a:r>
            <a:r>
              <a:rPr lang="en-ID" sz="1200" dirty="0">
                <a:solidFill>
                  <a:srgbClr val="FF0000"/>
                </a:solidFill>
                <a:latin typeface="Consolas" panose="020B0609020204030204" pitchFamily="49" charset="0"/>
                <a:cs typeface="Consolas" panose="020B0609020204030204" pitchFamily="49" charset="0"/>
              </a:rPr>
              <a:t>(</a:t>
            </a:r>
          </a:p>
          <a:p>
            <a:pPr marL="0" indent="0">
              <a:buNone/>
            </a:pPr>
            <a:r>
              <a:rPr lang="en-ID" sz="1200" dirty="0">
                <a:solidFill>
                  <a:srgbClr val="FF0000"/>
                </a:solidFill>
                <a:latin typeface="Consolas" panose="020B0609020204030204" pitchFamily="49" charset="0"/>
                <a:cs typeface="Consolas" panose="020B0609020204030204" pitchFamily="49" charset="0"/>
              </a:rPr>
              <a:t>  radius: 120.0,</a:t>
            </a:r>
          </a:p>
          <a:p>
            <a:pPr marL="0" indent="0">
              <a:buNone/>
            </a:pPr>
            <a:r>
              <a:rPr lang="en-ID" sz="1200" dirty="0">
                <a:solidFill>
                  <a:srgbClr val="FF0000"/>
                </a:solidFill>
                <a:latin typeface="Consolas" panose="020B0609020204030204" pitchFamily="49" charset="0"/>
                <a:cs typeface="Consolas" panose="020B0609020204030204" pitchFamily="49" charset="0"/>
              </a:rPr>
              <a:t>  </a:t>
            </a:r>
            <a:r>
              <a:rPr lang="en-ID" sz="1200" dirty="0" err="1">
                <a:solidFill>
                  <a:srgbClr val="FF0000"/>
                </a:solidFill>
                <a:latin typeface="Consolas" panose="020B0609020204030204" pitchFamily="49" charset="0"/>
                <a:cs typeface="Consolas" panose="020B0609020204030204" pitchFamily="49" charset="0"/>
              </a:rPr>
              <a:t>lineWidth</a:t>
            </a:r>
            <a:r>
              <a:rPr lang="en-ID" sz="1200" dirty="0">
                <a:solidFill>
                  <a:srgbClr val="FF0000"/>
                </a:solidFill>
                <a:latin typeface="Consolas" panose="020B0609020204030204" pitchFamily="49" charset="0"/>
                <a:cs typeface="Consolas" panose="020B0609020204030204" pitchFamily="49" charset="0"/>
              </a:rPr>
              <a:t>: 20.0,</a:t>
            </a:r>
          </a:p>
          <a:p>
            <a:pPr marL="0" indent="0">
              <a:buNone/>
            </a:pPr>
            <a:r>
              <a:rPr lang="en-ID" sz="1200" dirty="0">
                <a:solidFill>
                  <a:srgbClr val="FF0000"/>
                </a:solidFill>
                <a:latin typeface="Consolas" panose="020B0609020204030204" pitchFamily="49" charset="0"/>
                <a:cs typeface="Consolas" panose="020B0609020204030204" pitchFamily="49" charset="0"/>
              </a:rPr>
              <a:t>  percent: 1 - (_</a:t>
            </a:r>
            <a:r>
              <a:rPr lang="en-ID" sz="1200" dirty="0" err="1">
                <a:solidFill>
                  <a:srgbClr val="FF0000"/>
                </a:solidFill>
                <a:latin typeface="Consolas" panose="020B0609020204030204" pitchFamily="49" charset="0"/>
                <a:cs typeface="Consolas" panose="020B0609020204030204" pitchFamily="49" charset="0"/>
              </a:rPr>
              <a:t>hitung</a:t>
            </a:r>
            <a:r>
              <a:rPr lang="en-ID" sz="1200" dirty="0">
                <a:solidFill>
                  <a:srgbClr val="FF0000"/>
                </a:solidFill>
                <a:latin typeface="Consolas" panose="020B0609020204030204" pitchFamily="49" charset="0"/>
                <a:cs typeface="Consolas" panose="020B0609020204030204" pitchFamily="49" charset="0"/>
              </a:rPr>
              <a:t> / _</a:t>
            </a:r>
            <a:r>
              <a:rPr lang="en-ID" sz="1200" dirty="0" err="1">
                <a:solidFill>
                  <a:srgbClr val="FF0000"/>
                </a:solidFill>
                <a:latin typeface="Consolas" panose="020B0609020204030204" pitchFamily="49" charset="0"/>
                <a:cs typeface="Consolas" panose="020B0609020204030204" pitchFamily="49" charset="0"/>
              </a:rPr>
              <a:t>initValue</a:t>
            </a:r>
            <a:r>
              <a:rPr lang="en-ID" sz="1200" dirty="0">
                <a:solidFill>
                  <a:srgbClr val="FF0000"/>
                </a:solidFill>
                <a:latin typeface="Consolas" panose="020B0609020204030204" pitchFamily="49" charset="0"/>
                <a:cs typeface="Consolas" panose="020B0609020204030204" pitchFamily="49" charset="0"/>
              </a:rPr>
              <a:t>),</a:t>
            </a:r>
          </a:p>
          <a:p>
            <a:pPr marL="0" indent="0">
              <a:buNone/>
            </a:pPr>
            <a:r>
              <a:rPr lang="en-ID" sz="1200" dirty="0">
                <a:solidFill>
                  <a:srgbClr val="FF0000"/>
                </a:solidFill>
                <a:latin typeface="Consolas" panose="020B0609020204030204" pitchFamily="49" charset="0"/>
                <a:cs typeface="Consolas" panose="020B0609020204030204" pitchFamily="49" charset="0"/>
              </a:rPr>
              <a:t>  </a:t>
            </a:r>
            <a:r>
              <a:rPr lang="en-ID" sz="1200" dirty="0" err="1">
                <a:solidFill>
                  <a:srgbClr val="FF0000"/>
                </a:solidFill>
                <a:latin typeface="Consolas" panose="020B0609020204030204" pitchFamily="49" charset="0"/>
                <a:cs typeface="Consolas" panose="020B0609020204030204" pitchFamily="49" charset="0"/>
              </a:rPr>
              <a:t>center</a:t>
            </a:r>
            <a:r>
              <a:rPr lang="en-ID" sz="1200" dirty="0">
                <a:solidFill>
                  <a:srgbClr val="FF0000"/>
                </a:solidFill>
                <a:latin typeface="Consolas" panose="020B0609020204030204" pitchFamily="49" charset="0"/>
                <a:cs typeface="Consolas" panose="020B0609020204030204" pitchFamily="49" charset="0"/>
              </a:rPr>
              <a:t>: Text(</a:t>
            </a:r>
            <a:r>
              <a:rPr lang="en-ID" sz="1200" dirty="0" err="1">
                <a:solidFill>
                  <a:srgbClr val="FF0000"/>
                </a:solidFill>
                <a:latin typeface="Consolas" panose="020B0609020204030204" pitchFamily="49" charset="0"/>
                <a:cs typeface="Consolas" panose="020B0609020204030204" pitchFamily="49" charset="0"/>
              </a:rPr>
              <a:t>formatTime</a:t>
            </a:r>
            <a:r>
              <a:rPr lang="en-ID" sz="1200" dirty="0">
                <a:solidFill>
                  <a:srgbClr val="FF0000"/>
                </a:solidFill>
                <a:latin typeface="Consolas" panose="020B0609020204030204" pitchFamily="49" charset="0"/>
                <a:cs typeface="Consolas" panose="020B0609020204030204" pitchFamily="49" charset="0"/>
              </a:rPr>
              <a:t>(_</a:t>
            </a:r>
            <a:r>
              <a:rPr lang="en-ID" sz="1200" dirty="0" err="1">
                <a:solidFill>
                  <a:srgbClr val="FF0000"/>
                </a:solidFill>
                <a:latin typeface="Consolas" panose="020B0609020204030204" pitchFamily="49" charset="0"/>
                <a:cs typeface="Consolas" panose="020B0609020204030204" pitchFamily="49" charset="0"/>
              </a:rPr>
              <a:t>hitung</a:t>
            </a:r>
            <a:r>
              <a:rPr lang="en-ID" sz="1200" dirty="0">
                <a:solidFill>
                  <a:srgbClr val="FF0000"/>
                </a:solidFill>
                <a:latin typeface="Consolas" panose="020B0609020204030204" pitchFamily="49" charset="0"/>
                <a:cs typeface="Consolas" panose="020B0609020204030204" pitchFamily="49" charset="0"/>
              </a:rPr>
              <a:t>)),</a:t>
            </a:r>
          </a:p>
          <a:p>
            <a:pPr marL="0" indent="0">
              <a:buNone/>
            </a:pPr>
            <a:r>
              <a:rPr lang="en-ID" sz="1200" dirty="0">
                <a:solidFill>
                  <a:srgbClr val="FF0000"/>
                </a:solidFill>
                <a:latin typeface="Consolas" panose="020B0609020204030204" pitchFamily="49" charset="0"/>
                <a:cs typeface="Consolas" panose="020B0609020204030204" pitchFamily="49" charset="0"/>
              </a:rPr>
              <a:t>  </a:t>
            </a:r>
            <a:r>
              <a:rPr lang="en-ID" sz="1200" dirty="0" err="1">
                <a:solidFill>
                  <a:srgbClr val="FF0000"/>
                </a:solidFill>
                <a:latin typeface="Consolas" panose="020B0609020204030204" pitchFamily="49" charset="0"/>
                <a:cs typeface="Consolas" panose="020B0609020204030204" pitchFamily="49" charset="0"/>
              </a:rPr>
              <a:t>progressColor</a:t>
            </a:r>
            <a:r>
              <a:rPr lang="en-ID" sz="1200" dirty="0">
                <a:solidFill>
                  <a:srgbClr val="FF0000"/>
                </a:solidFill>
                <a:latin typeface="Consolas" panose="020B0609020204030204" pitchFamily="49" charset="0"/>
                <a:cs typeface="Consolas" panose="020B0609020204030204" pitchFamily="49" charset="0"/>
              </a:rPr>
              <a:t>: </a:t>
            </a:r>
            <a:r>
              <a:rPr lang="en-ID" sz="1200" dirty="0" err="1">
                <a:solidFill>
                  <a:srgbClr val="FF0000"/>
                </a:solidFill>
                <a:latin typeface="Consolas" panose="020B0609020204030204" pitchFamily="49" charset="0"/>
                <a:cs typeface="Consolas" panose="020B0609020204030204" pitchFamily="49" charset="0"/>
              </a:rPr>
              <a:t>Colors.red</a:t>
            </a:r>
            <a:r>
              <a:rPr lang="en-ID" sz="1200" dirty="0">
                <a:solidFill>
                  <a:srgbClr val="FF0000"/>
                </a:solidFill>
                <a:latin typeface="Consolas" panose="020B0609020204030204" pitchFamily="49" charset="0"/>
                <a:cs typeface="Consolas" panose="020B0609020204030204" pitchFamily="49" charset="0"/>
              </a:rPr>
              <a:t>,</a:t>
            </a:r>
          </a:p>
          <a:p>
            <a:pPr marL="0" indent="0">
              <a:buNone/>
            </a:pPr>
            <a:r>
              <a:rPr lang="en-ID" sz="1200" dirty="0">
                <a:solidFill>
                  <a:srgbClr val="FF0000"/>
                </a:solidFill>
                <a:latin typeface="Consolas" panose="020B0609020204030204" pitchFamily="49" charset="0"/>
                <a:cs typeface="Consolas" panose="020B0609020204030204" pitchFamily="49" charset="0"/>
              </a:rPr>
              <a:t>),</a:t>
            </a:r>
          </a:p>
          <a:p>
            <a:pPr marL="0" indent="0">
              <a:buNone/>
            </a:pPr>
            <a:br>
              <a:rPr lang="en-ID" sz="1200" dirty="0">
                <a:solidFill>
                  <a:srgbClr val="FF0000"/>
                </a:solidFill>
                <a:latin typeface="Consolas" panose="020B0609020204030204" pitchFamily="49" charset="0"/>
                <a:cs typeface="Consolas" panose="020B0609020204030204" pitchFamily="49" charset="0"/>
              </a:rPr>
            </a:br>
            <a:endParaRPr lang="en-ID" sz="1200" dirty="0">
              <a:solidFill>
                <a:srgbClr val="FF0000"/>
              </a:solidFill>
              <a:latin typeface="Consolas" panose="020B0609020204030204" pitchFamily="49" charset="0"/>
              <a:cs typeface="Consolas" panose="020B0609020204030204" pitchFamily="49" charset="0"/>
            </a:endParaRPr>
          </a:p>
          <a:p>
            <a:pPr marL="0" indent="0">
              <a:buNone/>
            </a:pPr>
            <a:br>
              <a:rPr lang="en-ID" sz="1200" dirty="0">
                <a:latin typeface="Consolas" panose="020B0609020204030204" pitchFamily="49" charset="0"/>
                <a:cs typeface="Consolas" panose="020B0609020204030204" pitchFamily="49" charset="0"/>
              </a:rPr>
            </a:br>
            <a:endParaRPr lang="en-ID" sz="1200" dirty="0">
              <a:latin typeface="Consolas" panose="020B0609020204030204" pitchFamily="49" charset="0"/>
              <a:cs typeface="Consolas" panose="020B0609020204030204" pitchFamily="49" charset="0"/>
            </a:endParaRPr>
          </a:p>
          <a:p>
            <a:pPr marL="0" indent="0">
              <a:buNone/>
            </a:pPr>
            <a:endParaRPr lang="en-US" sz="1200" dirty="0">
              <a:latin typeface="Consolas" panose="020B0609020204030204" pitchFamily="49" charset="0"/>
              <a:cs typeface="Consolas" panose="020B0609020204030204" pitchFamily="49" charset="0"/>
            </a:endParaRPr>
          </a:p>
        </p:txBody>
      </p:sp>
      <p:pic>
        <p:nvPicPr>
          <p:cNvPr id="10" name="Picture 9">
            <a:extLst>
              <a:ext uri="{FF2B5EF4-FFF2-40B4-BE49-F238E27FC236}">
                <a16:creationId xmlns:a16="http://schemas.microsoft.com/office/drawing/2014/main" id="{3B4D5799-52D6-D449-8EE9-DDF095D078A0}"/>
              </a:ext>
            </a:extLst>
          </p:cNvPr>
          <p:cNvPicPr>
            <a:picLocks noChangeAspect="1"/>
          </p:cNvPicPr>
          <p:nvPr/>
        </p:nvPicPr>
        <p:blipFill>
          <a:blip r:embed="rId3"/>
          <a:stretch>
            <a:fillRect/>
          </a:stretch>
        </p:blipFill>
        <p:spPr>
          <a:xfrm>
            <a:off x="852311" y="2606029"/>
            <a:ext cx="2694254" cy="2179726"/>
          </a:xfrm>
          <a:prstGeom prst="rect">
            <a:avLst/>
          </a:prstGeom>
        </p:spPr>
      </p:pic>
      <p:pic>
        <p:nvPicPr>
          <p:cNvPr id="4" name="Picture 3">
            <a:extLst>
              <a:ext uri="{FF2B5EF4-FFF2-40B4-BE49-F238E27FC236}">
                <a16:creationId xmlns:a16="http://schemas.microsoft.com/office/drawing/2014/main" id="{830F626A-CC66-4744-9588-E0000A110129}"/>
              </a:ext>
            </a:extLst>
          </p:cNvPr>
          <p:cNvPicPr>
            <a:picLocks noChangeAspect="1"/>
          </p:cNvPicPr>
          <p:nvPr/>
        </p:nvPicPr>
        <p:blipFill rotWithShape="1">
          <a:blip r:embed="rId4"/>
          <a:srcRect b="19163"/>
          <a:stretch/>
        </p:blipFill>
        <p:spPr>
          <a:xfrm>
            <a:off x="4554633" y="3145382"/>
            <a:ext cx="2615992" cy="1710825"/>
          </a:xfrm>
          <a:prstGeom prst="rect">
            <a:avLst/>
          </a:prstGeom>
        </p:spPr>
      </p:pic>
      <p:sp>
        <p:nvSpPr>
          <p:cNvPr id="5" name="Rectangle 4">
            <a:extLst>
              <a:ext uri="{FF2B5EF4-FFF2-40B4-BE49-F238E27FC236}">
                <a16:creationId xmlns:a16="http://schemas.microsoft.com/office/drawing/2014/main" id="{5B9E3018-2B1B-994A-BF40-B271BB69A3C1}"/>
              </a:ext>
            </a:extLst>
          </p:cNvPr>
          <p:cNvSpPr/>
          <p:nvPr/>
        </p:nvSpPr>
        <p:spPr>
          <a:xfrm>
            <a:off x="3404634" y="1153886"/>
            <a:ext cx="4915989" cy="1569660"/>
          </a:xfrm>
          <a:prstGeom prst="rect">
            <a:avLst/>
          </a:prstGeom>
        </p:spPr>
        <p:txBody>
          <a:bodyPr wrap="square">
            <a:spAutoFit/>
          </a:bodyPr>
          <a:lstStyle/>
          <a:p>
            <a:r>
              <a:rPr lang="en-ID" sz="1200" dirty="0">
                <a:solidFill>
                  <a:srgbClr val="FF0000"/>
                </a:solidFill>
                <a:latin typeface="Consolas" panose="020B0609020204030204" pitchFamily="49" charset="0"/>
                <a:cs typeface="Consolas" panose="020B0609020204030204" pitchFamily="49" charset="0"/>
              </a:rPr>
              <a:t>            </a:t>
            </a:r>
            <a:r>
              <a:rPr lang="en-ID" sz="1200" dirty="0" err="1">
                <a:solidFill>
                  <a:srgbClr val="FF0000"/>
                </a:solidFill>
                <a:latin typeface="Consolas" panose="020B0609020204030204" pitchFamily="49" charset="0"/>
                <a:cs typeface="Consolas" panose="020B0609020204030204" pitchFamily="49" charset="0"/>
              </a:rPr>
              <a:t>LinearPercentIndicator</a:t>
            </a:r>
            <a:r>
              <a:rPr lang="en-ID" sz="1200" dirty="0">
                <a:solidFill>
                  <a:srgbClr val="FF0000"/>
                </a:solidFill>
                <a:latin typeface="Consolas" panose="020B0609020204030204" pitchFamily="49" charset="0"/>
                <a:cs typeface="Consolas" panose="020B0609020204030204" pitchFamily="49" charset="0"/>
              </a:rPr>
              <a:t>(</a:t>
            </a:r>
          </a:p>
          <a:p>
            <a:r>
              <a:rPr lang="en-ID" sz="1200" dirty="0">
                <a:solidFill>
                  <a:srgbClr val="FF0000"/>
                </a:solidFill>
                <a:latin typeface="Consolas" panose="020B0609020204030204" pitchFamily="49" charset="0"/>
                <a:cs typeface="Consolas" panose="020B0609020204030204" pitchFamily="49" charset="0"/>
              </a:rPr>
              <a:t>              </a:t>
            </a:r>
            <a:r>
              <a:rPr lang="en-ID" sz="1200" dirty="0" err="1">
                <a:solidFill>
                  <a:srgbClr val="FF0000"/>
                </a:solidFill>
                <a:latin typeface="Consolas" panose="020B0609020204030204" pitchFamily="49" charset="0"/>
                <a:cs typeface="Consolas" panose="020B0609020204030204" pitchFamily="49" charset="0"/>
              </a:rPr>
              <a:t>center</a:t>
            </a:r>
            <a:r>
              <a:rPr lang="en-ID" sz="1200" dirty="0">
                <a:solidFill>
                  <a:srgbClr val="FF0000"/>
                </a:solidFill>
                <a:latin typeface="Consolas" panose="020B0609020204030204" pitchFamily="49" charset="0"/>
                <a:cs typeface="Consolas" panose="020B0609020204030204" pitchFamily="49" charset="0"/>
              </a:rPr>
              <a:t>: Text(</a:t>
            </a:r>
            <a:r>
              <a:rPr lang="en-ID" sz="1200" dirty="0" err="1">
                <a:solidFill>
                  <a:srgbClr val="FF0000"/>
                </a:solidFill>
                <a:latin typeface="Consolas" panose="020B0609020204030204" pitchFamily="49" charset="0"/>
                <a:cs typeface="Consolas" panose="020B0609020204030204" pitchFamily="49" charset="0"/>
              </a:rPr>
              <a:t>formatTime</a:t>
            </a:r>
            <a:r>
              <a:rPr lang="en-ID" sz="1200" dirty="0">
                <a:solidFill>
                  <a:srgbClr val="FF0000"/>
                </a:solidFill>
                <a:latin typeface="Consolas" panose="020B0609020204030204" pitchFamily="49" charset="0"/>
                <a:cs typeface="Consolas" panose="020B0609020204030204" pitchFamily="49" charset="0"/>
              </a:rPr>
              <a:t>(_</a:t>
            </a:r>
            <a:r>
              <a:rPr lang="en-ID" sz="1200" dirty="0" err="1">
                <a:solidFill>
                  <a:srgbClr val="FF0000"/>
                </a:solidFill>
                <a:latin typeface="Consolas" panose="020B0609020204030204" pitchFamily="49" charset="0"/>
                <a:cs typeface="Consolas" panose="020B0609020204030204" pitchFamily="49" charset="0"/>
              </a:rPr>
              <a:t>hitung</a:t>
            </a:r>
            <a:r>
              <a:rPr lang="en-ID" sz="1200" dirty="0">
                <a:solidFill>
                  <a:srgbClr val="FF0000"/>
                </a:solidFill>
                <a:latin typeface="Consolas" panose="020B0609020204030204" pitchFamily="49" charset="0"/>
                <a:cs typeface="Consolas" panose="020B0609020204030204" pitchFamily="49" charset="0"/>
              </a:rPr>
              <a:t>)),</a:t>
            </a:r>
          </a:p>
          <a:p>
            <a:r>
              <a:rPr lang="en-ID" sz="1200" dirty="0">
                <a:solidFill>
                  <a:srgbClr val="FF0000"/>
                </a:solidFill>
                <a:latin typeface="Consolas" panose="020B0609020204030204" pitchFamily="49" charset="0"/>
                <a:cs typeface="Consolas" panose="020B0609020204030204" pitchFamily="49" charset="0"/>
              </a:rPr>
              <a:t>              width: </a:t>
            </a:r>
            <a:r>
              <a:rPr lang="en-ID" sz="1200" dirty="0" err="1">
                <a:solidFill>
                  <a:srgbClr val="FF0000"/>
                </a:solidFill>
                <a:latin typeface="Consolas" panose="020B0609020204030204" pitchFamily="49" charset="0"/>
                <a:cs typeface="Consolas" panose="020B0609020204030204" pitchFamily="49" charset="0"/>
              </a:rPr>
              <a:t>MediaQuery.of</a:t>
            </a:r>
            <a:r>
              <a:rPr lang="en-ID" sz="1200" dirty="0">
                <a:solidFill>
                  <a:srgbClr val="FF0000"/>
                </a:solidFill>
                <a:latin typeface="Consolas" panose="020B0609020204030204" pitchFamily="49" charset="0"/>
                <a:cs typeface="Consolas" panose="020B0609020204030204" pitchFamily="49" charset="0"/>
              </a:rPr>
              <a:t>(context).</a:t>
            </a:r>
            <a:r>
              <a:rPr lang="en-ID" sz="1200" dirty="0" err="1">
                <a:solidFill>
                  <a:srgbClr val="FF0000"/>
                </a:solidFill>
                <a:latin typeface="Consolas" panose="020B0609020204030204" pitchFamily="49" charset="0"/>
                <a:cs typeface="Consolas" panose="020B0609020204030204" pitchFamily="49" charset="0"/>
              </a:rPr>
              <a:t>size.width</a:t>
            </a:r>
            <a:r>
              <a:rPr lang="en-ID" sz="1200" dirty="0">
                <a:solidFill>
                  <a:srgbClr val="FF0000"/>
                </a:solidFill>
                <a:latin typeface="Consolas" panose="020B0609020204030204" pitchFamily="49" charset="0"/>
                <a:cs typeface="Consolas" panose="020B0609020204030204" pitchFamily="49" charset="0"/>
              </a:rPr>
              <a:t>,</a:t>
            </a:r>
          </a:p>
          <a:p>
            <a:r>
              <a:rPr lang="en-ID" sz="1200" dirty="0">
                <a:solidFill>
                  <a:srgbClr val="FF0000"/>
                </a:solidFill>
                <a:latin typeface="Consolas" panose="020B0609020204030204" pitchFamily="49" charset="0"/>
                <a:cs typeface="Consolas" panose="020B0609020204030204" pitchFamily="49" charset="0"/>
              </a:rPr>
              <a:t>              </a:t>
            </a:r>
            <a:r>
              <a:rPr lang="en-ID" sz="1200" dirty="0" err="1">
                <a:solidFill>
                  <a:srgbClr val="FF0000"/>
                </a:solidFill>
                <a:latin typeface="Consolas" panose="020B0609020204030204" pitchFamily="49" charset="0"/>
                <a:cs typeface="Consolas" panose="020B0609020204030204" pitchFamily="49" charset="0"/>
              </a:rPr>
              <a:t>lineHeight</a:t>
            </a:r>
            <a:r>
              <a:rPr lang="en-ID" sz="1200" dirty="0">
                <a:solidFill>
                  <a:srgbClr val="FF0000"/>
                </a:solidFill>
                <a:latin typeface="Consolas" panose="020B0609020204030204" pitchFamily="49" charset="0"/>
                <a:cs typeface="Consolas" panose="020B0609020204030204" pitchFamily="49" charset="0"/>
              </a:rPr>
              <a:t>: 20.0,</a:t>
            </a:r>
          </a:p>
          <a:p>
            <a:r>
              <a:rPr lang="en-ID" sz="1200" dirty="0">
                <a:solidFill>
                  <a:srgbClr val="FF0000"/>
                </a:solidFill>
                <a:latin typeface="Consolas" panose="020B0609020204030204" pitchFamily="49" charset="0"/>
                <a:cs typeface="Consolas" panose="020B0609020204030204" pitchFamily="49" charset="0"/>
              </a:rPr>
              <a:t>              percent: 1 - (_</a:t>
            </a:r>
            <a:r>
              <a:rPr lang="en-ID" sz="1200" dirty="0" err="1">
                <a:solidFill>
                  <a:srgbClr val="FF0000"/>
                </a:solidFill>
                <a:latin typeface="Consolas" panose="020B0609020204030204" pitchFamily="49" charset="0"/>
                <a:cs typeface="Consolas" panose="020B0609020204030204" pitchFamily="49" charset="0"/>
              </a:rPr>
              <a:t>hitung</a:t>
            </a:r>
            <a:r>
              <a:rPr lang="en-ID" sz="1200" dirty="0">
                <a:solidFill>
                  <a:srgbClr val="FF0000"/>
                </a:solidFill>
                <a:latin typeface="Consolas" panose="020B0609020204030204" pitchFamily="49" charset="0"/>
                <a:cs typeface="Consolas" panose="020B0609020204030204" pitchFamily="49" charset="0"/>
              </a:rPr>
              <a:t> / _</a:t>
            </a:r>
            <a:r>
              <a:rPr lang="en-ID" sz="1200" dirty="0" err="1">
                <a:solidFill>
                  <a:srgbClr val="FF0000"/>
                </a:solidFill>
                <a:latin typeface="Consolas" panose="020B0609020204030204" pitchFamily="49" charset="0"/>
                <a:cs typeface="Consolas" panose="020B0609020204030204" pitchFamily="49" charset="0"/>
              </a:rPr>
              <a:t>initValue</a:t>
            </a:r>
            <a:r>
              <a:rPr lang="en-ID" sz="1200" dirty="0">
                <a:solidFill>
                  <a:srgbClr val="FF0000"/>
                </a:solidFill>
                <a:latin typeface="Consolas" panose="020B0609020204030204" pitchFamily="49" charset="0"/>
                <a:cs typeface="Consolas" panose="020B0609020204030204" pitchFamily="49" charset="0"/>
              </a:rPr>
              <a:t>),</a:t>
            </a:r>
          </a:p>
          <a:p>
            <a:r>
              <a:rPr lang="en-ID" sz="1200" dirty="0">
                <a:solidFill>
                  <a:srgbClr val="FF0000"/>
                </a:solidFill>
                <a:latin typeface="Consolas" panose="020B0609020204030204" pitchFamily="49" charset="0"/>
                <a:cs typeface="Consolas" panose="020B0609020204030204" pitchFamily="49" charset="0"/>
              </a:rPr>
              <a:t>              </a:t>
            </a:r>
            <a:r>
              <a:rPr lang="en-ID" sz="1200" dirty="0" err="1">
                <a:solidFill>
                  <a:srgbClr val="FF0000"/>
                </a:solidFill>
                <a:latin typeface="Consolas" panose="020B0609020204030204" pitchFamily="49" charset="0"/>
                <a:cs typeface="Consolas" panose="020B0609020204030204" pitchFamily="49" charset="0"/>
              </a:rPr>
              <a:t>backgroundColor</a:t>
            </a:r>
            <a:r>
              <a:rPr lang="en-ID" sz="1200" dirty="0">
                <a:solidFill>
                  <a:srgbClr val="FF0000"/>
                </a:solidFill>
                <a:latin typeface="Consolas" panose="020B0609020204030204" pitchFamily="49" charset="0"/>
                <a:cs typeface="Consolas" panose="020B0609020204030204" pitchFamily="49" charset="0"/>
              </a:rPr>
              <a:t>: </a:t>
            </a:r>
            <a:r>
              <a:rPr lang="en-ID" sz="1200" dirty="0" err="1">
                <a:solidFill>
                  <a:srgbClr val="FF0000"/>
                </a:solidFill>
                <a:latin typeface="Consolas" panose="020B0609020204030204" pitchFamily="49" charset="0"/>
                <a:cs typeface="Consolas" panose="020B0609020204030204" pitchFamily="49" charset="0"/>
              </a:rPr>
              <a:t>Colors.grey</a:t>
            </a:r>
            <a:r>
              <a:rPr lang="en-ID" sz="1200" dirty="0">
                <a:solidFill>
                  <a:srgbClr val="FF0000"/>
                </a:solidFill>
                <a:latin typeface="Consolas" panose="020B0609020204030204" pitchFamily="49" charset="0"/>
                <a:cs typeface="Consolas" panose="020B0609020204030204" pitchFamily="49" charset="0"/>
              </a:rPr>
              <a:t>,</a:t>
            </a:r>
          </a:p>
          <a:p>
            <a:r>
              <a:rPr lang="en-ID" sz="1200" dirty="0">
                <a:solidFill>
                  <a:srgbClr val="FF0000"/>
                </a:solidFill>
                <a:latin typeface="Consolas" panose="020B0609020204030204" pitchFamily="49" charset="0"/>
                <a:cs typeface="Consolas" panose="020B0609020204030204" pitchFamily="49" charset="0"/>
              </a:rPr>
              <a:t>              </a:t>
            </a:r>
            <a:r>
              <a:rPr lang="en-ID" sz="1200" dirty="0" err="1">
                <a:solidFill>
                  <a:srgbClr val="FF0000"/>
                </a:solidFill>
                <a:latin typeface="Consolas" panose="020B0609020204030204" pitchFamily="49" charset="0"/>
                <a:cs typeface="Consolas" panose="020B0609020204030204" pitchFamily="49" charset="0"/>
              </a:rPr>
              <a:t>progressColor</a:t>
            </a:r>
            <a:r>
              <a:rPr lang="en-ID" sz="1200" dirty="0">
                <a:solidFill>
                  <a:srgbClr val="FF0000"/>
                </a:solidFill>
                <a:latin typeface="Consolas" panose="020B0609020204030204" pitchFamily="49" charset="0"/>
                <a:cs typeface="Consolas" panose="020B0609020204030204" pitchFamily="49" charset="0"/>
              </a:rPr>
              <a:t>: </a:t>
            </a:r>
            <a:r>
              <a:rPr lang="en-ID" sz="1200" dirty="0" err="1">
                <a:solidFill>
                  <a:srgbClr val="FF0000"/>
                </a:solidFill>
                <a:latin typeface="Consolas" panose="020B0609020204030204" pitchFamily="49" charset="0"/>
                <a:cs typeface="Consolas" panose="020B0609020204030204" pitchFamily="49" charset="0"/>
              </a:rPr>
              <a:t>Colors.red</a:t>
            </a:r>
            <a:r>
              <a:rPr lang="en-ID" sz="1200" dirty="0">
                <a:solidFill>
                  <a:srgbClr val="FF0000"/>
                </a:solidFill>
                <a:latin typeface="Consolas" panose="020B0609020204030204" pitchFamily="49" charset="0"/>
                <a:cs typeface="Consolas" panose="020B0609020204030204" pitchFamily="49" charset="0"/>
              </a:rPr>
              <a:t>,</a:t>
            </a:r>
          </a:p>
          <a:p>
            <a:r>
              <a:rPr lang="en-ID" sz="1200" dirty="0">
                <a:solidFill>
                  <a:srgbClr val="FF0000"/>
                </a:solidFill>
                <a:latin typeface="Consolas" panose="020B0609020204030204" pitchFamily="49" charset="0"/>
                <a:cs typeface="Consolas" panose="020B0609020204030204" pitchFamily="49" charset="0"/>
              </a:rPr>
              <a:t>            ),</a:t>
            </a:r>
            <a:endParaRPr lang="en-ID" sz="1200" dirty="0">
              <a:solidFill>
                <a:srgbClr val="FF0000"/>
              </a:solidFill>
              <a:effectLst/>
              <a:latin typeface="Consolas" panose="020B0609020204030204" pitchFamily="49" charset="0"/>
              <a:cs typeface="Consolas" panose="020B0609020204030204" pitchFamily="49" charset="0"/>
            </a:endParaRPr>
          </a:p>
        </p:txBody>
      </p:sp>
      <p:sp>
        <p:nvSpPr>
          <p:cNvPr id="2" name="TextBox 1">
            <a:extLst>
              <a:ext uri="{FF2B5EF4-FFF2-40B4-BE49-F238E27FC236}">
                <a16:creationId xmlns:a16="http://schemas.microsoft.com/office/drawing/2014/main" id="{BA4AA270-D751-3DAC-3A20-DC749B27713E}"/>
              </a:ext>
            </a:extLst>
          </p:cNvPr>
          <p:cNvSpPr txBox="1"/>
          <p:nvPr/>
        </p:nvSpPr>
        <p:spPr>
          <a:xfrm>
            <a:off x="4305870" y="710242"/>
            <a:ext cx="4014753" cy="369332"/>
          </a:xfrm>
          <a:prstGeom prst="rect">
            <a:avLst/>
          </a:prstGeom>
          <a:noFill/>
          <a:ln w="12700">
            <a:solidFill>
              <a:schemeClr val="tx1"/>
            </a:solidFill>
          </a:ln>
        </p:spPr>
        <p:txBody>
          <a:bodyPr wrap="none" rtlCol="0">
            <a:spAutoFit/>
          </a:bodyPr>
          <a:lstStyle/>
          <a:p>
            <a:r>
              <a:rPr lang="en-US" dirty="0"/>
              <a:t>Don’t forget create _</a:t>
            </a:r>
            <a:r>
              <a:rPr lang="en-US" dirty="0" err="1"/>
              <a:t>initValue</a:t>
            </a:r>
            <a:r>
              <a:rPr lang="en-US" dirty="0"/>
              <a:t> variable</a:t>
            </a:r>
          </a:p>
        </p:txBody>
      </p:sp>
      <p:sp>
        <p:nvSpPr>
          <p:cNvPr id="3" name="Oval 2">
            <a:extLst>
              <a:ext uri="{FF2B5EF4-FFF2-40B4-BE49-F238E27FC236}">
                <a16:creationId xmlns:a16="http://schemas.microsoft.com/office/drawing/2014/main" id="{B4687E72-048A-FF40-8617-99A93FB46F25}"/>
              </a:ext>
            </a:extLst>
          </p:cNvPr>
          <p:cNvSpPr/>
          <p:nvPr/>
        </p:nvSpPr>
        <p:spPr>
          <a:xfrm>
            <a:off x="2638697" y="1480457"/>
            <a:ext cx="1288869" cy="391886"/>
          </a:xfrm>
          <a:prstGeom prst="ellipse">
            <a:avLst/>
          </a:prstGeom>
          <a:no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3322201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67544" y="2180036"/>
            <a:ext cx="5424055" cy="752509"/>
          </a:xfrm>
        </p:spPr>
        <p:txBody>
          <a:bodyPr>
            <a:noAutofit/>
          </a:bodyPr>
          <a:lstStyle/>
          <a:p>
            <a:pPr algn="l"/>
            <a:r>
              <a:rPr lang="en-US" sz="4800" dirty="0">
                <a:solidFill>
                  <a:schemeClr val="accent1">
                    <a:lumMod val="20000"/>
                    <a:lumOff val="80000"/>
                  </a:schemeClr>
                </a:solidFill>
              </a:rPr>
              <a:t>Multiple Choice </a:t>
            </a:r>
            <a:r>
              <a:rPr lang="en-US" sz="4800" b="1" dirty="0">
                <a:solidFill>
                  <a:schemeClr val="accent1">
                    <a:lumMod val="20000"/>
                    <a:lumOff val="80000"/>
                  </a:schemeClr>
                </a:solidFill>
              </a:rPr>
              <a:t>quiz</a:t>
            </a:r>
          </a:p>
        </p:txBody>
      </p:sp>
      <p:sp>
        <p:nvSpPr>
          <p:cNvPr id="4" name="Title 1"/>
          <p:cNvSpPr txBox="1">
            <a:spLocks/>
          </p:cNvSpPr>
          <p:nvPr/>
        </p:nvSpPr>
        <p:spPr>
          <a:xfrm>
            <a:off x="1627907" y="2012758"/>
            <a:ext cx="1789545" cy="1391101"/>
          </a:xfrm>
          <a:prstGeom prst="rect">
            <a:avLst/>
          </a:prstGeom>
        </p:spPr>
        <p:txBody>
          <a:bodyPr vert="horz" lIns="91440" tIns="45720" rIns="91440" bIns="45720" rtlCol="0" anchor="t">
            <a:noAutofit/>
          </a:bodyPr>
          <a:lstStyle>
            <a:lvl1pPr algn="l" defTabSz="457200" rtl="0" eaLnBrk="1" latinLnBrk="0" hangingPunct="1">
              <a:spcBef>
                <a:spcPct val="0"/>
              </a:spcBef>
              <a:buNone/>
              <a:defRPr sz="4000" b="1" kern="1200" cap="all">
                <a:solidFill>
                  <a:schemeClr val="tx1"/>
                </a:solidFill>
                <a:latin typeface="+mj-lt"/>
                <a:ea typeface="+mj-ea"/>
                <a:cs typeface="+mj-cs"/>
              </a:defRPr>
            </a:lvl1pPr>
          </a:lstStyle>
          <a:p>
            <a:pPr algn="r"/>
            <a:r>
              <a:rPr lang="en-US" sz="8000" dirty="0">
                <a:solidFill>
                  <a:schemeClr val="tx2">
                    <a:lumMod val="60000"/>
                    <a:lumOff val="40000"/>
                  </a:schemeClr>
                </a:solidFill>
              </a:rPr>
              <a:t>04</a:t>
            </a:r>
          </a:p>
        </p:txBody>
      </p:sp>
    </p:spTree>
    <p:extLst>
      <p:ext uri="{BB962C8B-B14F-4D97-AF65-F5344CB8AC3E}">
        <p14:creationId xmlns:p14="http://schemas.microsoft.com/office/powerpoint/2010/main" val="2199896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 Data Preparation</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5"/>
          <p:cNvSpPr>
            <a:spLocks noGrp="1"/>
          </p:cNvSpPr>
          <p:nvPr>
            <p:ph idx="1"/>
          </p:nvPr>
        </p:nvSpPr>
        <p:spPr>
          <a:xfrm>
            <a:off x="460375" y="902464"/>
            <a:ext cx="8151997" cy="3883291"/>
          </a:xfrm>
        </p:spPr>
        <p:txBody>
          <a:bodyPr>
            <a:noAutofit/>
          </a:bodyPr>
          <a:lstStyle/>
          <a:p>
            <a:pPr>
              <a:buNone/>
            </a:pPr>
            <a:r>
              <a:rPr lang="en-ID" sz="1600" dirty="0">
                <a:latin typeface="Calibri" panose="020F0502020204030204" pitchFamily="34" charset="0"/>
                <a:cs typeface="Calibri" panose="020F0502020204030204" pitchFamily="34" charset="0"/>
              </a:rPr>
              <a:t>We will start to build our quiz by preparing the questions, equipped with its options and its answer. It will be easier using array of objects. Therefore, we prepare the class first:</a:t>
            </a:r>
          </a:p>
          <a:p>
            <a:pPr>
              <a:buNone/>
            </a:pPr>
            <a:endParaRPr lang="en-ID" sz="2000" dirty="0"/>
          </a:p>
          <a:p>
            <a:pPr marL="0" indent="0">
              <a:buNone/>
            </a:pPr>
            <a:r>
              <a:rPr lang="en-ID" sz="1400" dirty="0">
                <a:solidFill>
                  <a:srgbClr val="FF0000"/>
                </a:solidFill>
                <a:latin typeface="Consolas" panose="020B0609020204030204" pitchFamily="49" charset="0"/>
              </a:rPr>
              <a:t>class </a:t>
            </a:r>
            <a:r>
              <a:rPr lang="en-ID" sz="1400" dirty="0" err="1">
                <a:solidFill>
                  <a:srgbClr val="FF0000"/>
                </a:solidFill>
                <a:latin typeface="Consolas" panose="020B0609020204030204" pitchFamily="49" charset="0"/>
              </a:rPr>
              <a:t>QuestionObj</a:t>
            </a:r>
            <a:r>
              <a:rPr lang="en-ID" sz="1400" dirty="0">
                <a:solidFill>
                  <a:srgbClr val="FF0000"/>
                </a:solidFill>
                <a:latin typeface="Consolas" panose="020B0609020204030204" pitchFamily="49" charset="0"/>
              </a:rPr>
              <a:t> {</a:t>
            </a:r>
          </a:p>
          <a:p>
            <a:pPr marL="0" indent="0">
              <a:buNone/>
            </a:pPr>
            <a:r>
              <a:rPr lang="en-ID" sz="1400" dirty="0">
                <a:solidFill>
                  <a:srgbClr val="FF0000"/>
                </a:solidFill>
                <a:latin typeface="Consolas" panose="020B0609020204030204" pitchFamily="49" charset="0"/>
              </a:rPr>
              <a:t>  String narration;</a:t>
            </a:r>
          </a:p>
          <a:p>
            <a:pPr marL="0" indent="0">
              <a:buNone/>
            </a:pPr>
            <a:r>
              <a:rPr lang="en-ID" sz="1400" dirty="0">
                <a:solidFill>
                  <a:srgbClr val="FF0000"/>
                </a:solidFill>
                <a:latin typeface="Consolas" panose="020B0609020204030204" pitchFamily="49" charset="0"/>
              </a:rPr>
              <a:t>  String </a:t>
            </a:r>
            <a:r>
              <a:rPr lang="en-ID" sz="1400" dirty="0" err="1">
                <a:solidFill>
                  <a:srgbClr val="FF0000"/>
                </a:solidFill>
                <a:latin typeface="Consolas" panose="020B0609020204030204" pitchFamily="49" charset="0"/>
              </a:rPr>
              <a:t>optionA</a:t>
            </a:r>
            <a:r>
              <a:rPr lang="en-ID" sz="1400" dirty="0">
                <a:solidFill>
                  <a:srgbClr val="FF0000"/>
                </a:solidFill>
                <a:latin typeface="Consolas" panose="020B0609020204030204" pitchFamily="49" charset="0"/>
              </a:rPr>
              <a:t>;</a:t>
            </a:r>
          </a:p>
          <a:p>
            <a:pPr marL="0" indent="0">
              <a:buNone/>
            </a:pPr>
            <a:r>
              <a:rPr lang="en-ID" sz="1400" dirty="0">
                <a:solidFill>
                  <a:srgbClr val="FF0000"/>
                </a:solidFill>
                <a:latin typeface="Consolas" panose="020B0609020204030204" pitchFamily="49" charset="0"/>
              </a:rPr>
              <a:t>  String </a:t>
            </a:r>
            <a:r>
              <a:rPr lang="en-ID" sz="1400" dirty="0" err="1">
                <a:solidFill>
                  <a:srgbClr val="FF0000"/>
                </a:solidFill>
                <a:latin typeface="Consolas" panose="020B0609020204030204" pitchFamily="49" charset="0"/>
              </a:rPr>
              <a:t>optionB</a:t>
            </a:r>
            <a:r>
              <a:rPr lang="en-ID" sz="1400" dirty="0">
                <a:solidFill>
                  <a:srgbClr val="FF0000"/>
                </a:solidFill>
                <a:latin typeface="Consolas" panose="020B0609020204030204" pitchFamily="49" charset="0"/>
              </a:rPr>
              <a:t>;</a:t>
            </a:r>
          </a:p>
          <a:p>
            <a:pPr marL="0" indent="0">
              <a:buNone/>
            </a:pPr>
            <a:r>
              <a:rPr lang="en-ID" sz="1400" dirty="0">
                <a:solidFill>
                  <a:srgbClr val="FF0000"/>
                </a:solidFill>
                <a:latin typeface="Consolas" panose="020B0609020204030204" pitchFamily="49" charset="0"/>
              </a:rPr>
              <a:t>  String </a:t>
            </a:r>
            <a:r>
              <a:rPr lang="en-ID" sz="1400" dirty="0" err="1">
                <a:solidFill>
                  <a:srgbClr val="FF0000"/>
                </a:solidFill>
                <a:latin typeface="Consolas" panose="020B0609020204030204" pitchFamily="49" charset="0"/>
              </a:rPr>
              <a:t>optionC</a:t>
            </a:r>
            <a:r>
              <a:rPr lang="en-ID" sz="1400" dirty="0">
                <a:solidFill>
                  <a:srgbClr val="FF0000"/>
                </a:solidFill>
                <a:latin typeface="Consolas" panose="020B0609020204030204" pitchFamily="49" charset="0"/>
              </a:rPr>
              <a:t>;</a:t>
            </a:r>
          </a:p>
          <a:p>
            <a:pPr marL="0" indent="0">
              <a:buNone/>
            </a:pPr>
            <a:r>
              <a:rPr lang="en-ID" sz="1400" dirty="0">
                <a:solidFill>
                  <a:srgbClr val="FF0000"/>
                </a:solidFill>
                <a:latin typeface="Consolas" panose="020B0609020204030204" pitchFamily="49" charset="0"/>
              </a:rPr>
              <a:t>  String </a:t>
            </a:r>
            <a:r>
              <a:rPr lang="en-ID" sz="1400" dirty="0" err="1">
                <a:solidFill>
                  <a:srgbClr val="FF0000"/>
                </a:solidFill>
                <a:latin typeface="Consolas" panose="020B0609020204030204" pitchFamily="49" charset="0"/>
              </a:rPr>
              <a:t>optionD</a:t>
            </a:r>
            <a:r>
              <a:rPr lang="en-ID" sz="1400" dirty="0">
                <a:solidFill>
                  <a:srgbClr val="FF0000"/>
                </a:solidFill>
                <a:latin typeface="Consolas" panose="020B0609020204030204" pitchFamily="49" charset="0"/>
              </a:rPr>
              <a:t>;</a:t>
            </a:r>
          </a:p>
          <a:p>
            <a:pPr marL="0" indent="0">
              <a:buNone/>
            </a:pPr>
            <a:r>
              <a:rPr lang="en-ID" sz="1400" dirty="0">
                <a:solidFill>
                  <a:srgbClr val="FF0000"/>
                </a:solidFill>
                <a:latin typeface="Consolas" panose="020B0609020204030204" pitchFamily="49" charset="0"/>
              </a:rPr>
              <a:t>  String answer;</a:t>
            </a:r>
          </a:p>
          <a:p>
            <a:pPr marL="0" indent="0">
              <a:buNone/>
            </a:pPr>
            <a:endParaRPr lang="en-ID" sz="1400" dirty="0">
              <a:solidFill>
                <a:srgbClr val="FF0000"/>
              </a:solidFill>
              <a:latin typeface="Consolas" panose="020B0609020204030204" pitchFamily="49" charset="0"/>
            </a:endParaRPr>
          </a:p>
          <a:p>
            <a:pPr marL="0" indent="0">
              <a:buNone/>
            </a:pPr>
            <a:r>
              <a:rPr lang="en-ID" sz="1400" dirty="0">
                <a:solidFill>
                  <a:srgbClr val="FF0000"/>
                </a:solidFill>
                <a:latin typeface="Consolas" panose="020B0609020204030204" pitchFamily="49" charset="0"/>
              </a:rPr>
              <a:t>  </a:t>
            </a:r>
            <a:r>
              <a:rPr lang="en-ID" sz="1400" dirty="0" err="1">
                <a:solidFill>
                  <a:srgbClr val="FF0000"/>
                </a:solidFill>
                <a:latin typeface="Consolas" panose="020B0609020204030204" pitchFamily="49" charset="0"/>
              </a:rPr>
              <a:t>QuestionObj</a:t>
            </a:r>
            <a:r>
              <a:rPr lang="en-ID" sz="1400" dirty="0">
                <a:solidFill>
                  <a:srgbClr val="FF0000"/>
                </a:solidFill>
                <a:latin typeface="Consolas" panose="020B0609020204030204" pitchFamily="49" charset="0"/>
              </a:rPr>
              <a:t>(</a:t>
            </a:r>
            <a:r>
              <a:rPr lang="en-ID" sz="1400" dirty="0" err="1">
                <a:solidFill>
                  <a:srgbClr val="FF0000"/>
                </a:solidFill>
                <a:latin typeface="Consolas" panose="020B0609020204030204" pitchFamily="49" charset="0"/>
              </a:rPr>
              <a:t>this.narration</a:t>
            </a:r>
            <a:r>
              <a:rPr lang="en-ID" sz="1400" dirty="0">
                <a:solidFill>
                  <a:srgbClr val="FF0000"/>
                </a:solidFill>
                <a:latin typeface="Consolas" panose="020B0609020204030204" pitchFamily="49" charset="0"/>
              </a:rPr>
              <a:t>, </a:t>
            </a:r>
            <a:r>
              <a:rPr lang="en-ID" sz="1400" dirty="0" err="1">
                <a:solidFill>
                  <a:srgbClr val="FF0000"/>
                </a:solidFill>
                <a:latin typeface="Consolas" panose="020B0609020204030204" pitchFamily="49" charset="0"/>
              </a:rPr>
              <a:t>this.optionA</a:t>
            </a:r>
            <a:r>
              <a:rPr lang="en-ID" sz="1400" dirty="0">
                <a:solidFill>
                  <a:srgbClr val="FF0000"/>
                </a:solidFill>
                <a:latin typeface="Consolas" panose="020B0609020204030204" pitchFamily="49" charset="0"/>
              </a:rPr>
              <a:t>, </a:t>
            </a:r>
          </a:p>
          <a:p>
            <a:pPr marL="0" indent="0">
              <a:buNone/>
            </a:pPr>
            <a:r>
              <a:rPr lang="en-ID" sz="1400" dirty="0">
                <a:solidFill>
                  <a:srgbClr val="FF0000"/>
                </a:solidFill>
                <a:latin typeface="Consolas" panose="020B0609020204030204" pitchFamily="49" charset="0"/>
              </a:rPr>
              <a:t>  </a:t>
            </a:r>
            <a:r>
              <a:rPr lang="en-ID" sz="1400" dirty="0" err="1">
                <a:solidFill>
                  <a:srgbClr val="FF0000"/>
                </a:solidFill>
                <a:latin typeface="Consolas" panose="020B0609020204030204" pitchFamily="49" charset="0"/>
              </a:rPr>
              <a:t>this.optionB</a:t>
            </a:r>
            <a:r>
              <a:rPr lang="en-ID" sz="1400" dirty="0">
                <a:solidFill>
                  <a:srgbClr val="FF0000"/>
                </a:solidFill>
                <a:latin typeface="Consolas" panose="020B0609020204030204" pitchFamily="49" charset="0"/>
              </a:rPr>
              <a:t>, </a:t>
            </a:r>
            <a:r>
              <a:rPr lang="en-ID" sz="1400" dirty="0" err="1">
                <a:solidFill>
                  <a:srgbClr val="FF0000"/>
                </a:solidFill>
                <a:latin typeface="Consolas" panose="020B0609020204030204" pitchFamily="49" charset="0"/>
              </a:rPr>
              <a:t>this.optionC</a:t>
            </a:r>
            <a:r>
              <a:rPr lang="en-ID" sz="1400" dirty="0">
                <a:solidFill>
                  <a:srgbClr val="FF0000"/>
                </a:solidFill>
                <a:latin typeface="Consolas" panose="020B0609020204030204" pitchFamily="49" charset="0"/>
              </a:rPr>
              <a:t>, </a:t>
            </a:r>
            <a:r>
              <a:rPr lang="en-ID" sz="1400" dirty="0" err="1">
                <a:solidFill>
                  <a:srgbClr val="FF0000"/>
                </a:solidFill>
                <a:latin typeface="Consolas" panose="020B0609020204030204" pitchFamily="49" charset="0"/>
              </a:rPr>
              <a:t>this.optionD</a:t>
            </a:r>
            <a:r>
              <a:rPr lang="en-ID" sz="1400" dirty="0">
                <a:solidFill>
                  <a:srgbClr val="FF0000"/>
                </a:solidFill>
                <a:latin typeface="Consolas" panose="020B0609020204030204" pitchFamily="49" charset="0"/>
              </a:rPr>
              <a:t>, </a:t>
            </a:r>
            <a:r>
              <a:rPr lang="en-ID" sz="1400" dirty="0" err="1">
                <a:solidFill>
                  <a:srgbClr val="FF0000"/>
                </a:solidFill>
                <a:latin typeface="Consolas" panose="020B0609020204030204" pitchFamily="49" charset="0"/>
              </a:rPr>
              <a:t>this.answer</a:t>
            </a:r>
            <a:r>
              <a:rPr lang="en-ID" sz="1400" dirty="0">
                <a:solidFill>
                  <a:srgbClr val="FF0000"/>
                </a:solidFill>
                <a:latin typeface="Consolas" panose="020B0609020204030204" pitchFamily="49" charset="0"/>
              </a:rPr>
              <a:t>);</a:t>
            </a:r>
          </a:p>
          <a:p>
            <a:pPr marL="0" indent="0">
              <a:buNone/>
            </a:pPr>
            <a:r>
              <a:rPr lang="en-ID" sz="1400" dirty="0">
                <a:solidFill>
                  <a:srgbClr val="FF0000"/>
                </a:solidFill>
                <a:latin typeface="Consolas" panose="020B0609020204030204" pitchFamily="49" charset="0"/>
              </a:rPr>
              <a:t>}</a:t>
            </a:r>
            <a:endParaRPr lang="en-ID" sz="2000" dirty="0"/>
          </a:p>
          <a:p>
            <a:pPr>
              <a:buNone/>
            </a:pPr>
            <a:endParaRPr lang="en-US" sz="1400" dirty="0"/>
          </a:p>
          <a:p>
            <a:pPr>
              <a:buNone/>
            </a:pPr>
            <a:endParaRPr lang="en-US" sz="1400" dirty="0"/>
          </a:p>
        </p:txBody>
      </p: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48107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 Data Preparation (2)</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5"/>
          <p:cNvSpPr>
            <a:spLocks noGrp="1"/>
          </p:cNvSpPr>
          <p:nvPr>
            <p:ph idx="1"/>
          </p:nvPr>
        </p:nvSpPr>
        <p:spPr>
          <a:xfrm>
            <a:off x="460375" y="902464"/>
            <a:ext cx="8587831" cy="3883291"/>
          </a:xfrm>
        </p:spPr>
        <p:txBody>
          <a:bodyPr>
            <a:noAutofit/>
          </a:bodyPr>
          <a:lstStyle/>
          <a:p>
            <a:pPr>
              <a:buNone/>
            </a:pPr>
            <a:r>
              <a:rPr lang="en-ID" sz="1400" dirty="0"/>
              <a:t>Prepare the variable for storing the question, current question number, and the score.</a:t>
            </a:r>
          </a:p>
          <a:p>
            <a:pPr>
              <a:buNone/>
            </a:pPr>
            <a:r>
              <a:rPr lang="en-ID" sz="1400" dirty="0"/>
              <a:t>Also add the questions variable with several data.</a:t>
            </a:r>
          </a:p>
          <a:p>
            <a:pPr>
              <a:buNone/>
            </a:pPr>
            <a:endParaRPr lang="en-ID" sz="2000" dirty="0"/>
          </a:p>
          <a:p>
            <a:pPr marL="0" indent="0">
              <a:buNone/>
            </a:pPr>
            <a:r>
              <a:rPr lang="en-ID" sz="1400" dirty="0">
                <a:solidFill>
                  <a:srgbClr val="FF0000"/>
                </a:solidFill>
                <a:latin typeface="Consolas" panose="020B0609020204030204" pitchFamily="49" charset="0"/>
                <a:cs typeface="Consolas" panose="020B0609020204030204" pitchFamily="49" charset="0"/>
              </a:rPr>
              <a:t>List&lt;</a:t>
            </a:r>
            <a:r>
              <a:rPr lang="en-ID" sz="1400" dirty="0" err="1">
                <a:solidFill>
                  <a:srgbClr val="FF0000"/>
                </a:solidFill>
                <a:latin typeface="Consolas" panose="020B0609020204030204" pitchFamily="49" charset="0"/>
                <a:cs typeface="Consolas" panose="020B0609020204030204" pitchFamily="49" charset="0"/>
              </a:rPr>
              <a:t>QuestionObj</a:t>
            </a:r>
            <a:r>
              <a:rPr lang="en-ID" sz="1400" dirty="0">
                <a:solidFill>
                  <a:srgbClr val="FF0000"/>
                </a:solidFill>
                <a:latin typeface="Consolas" panose="020B0609020204030204" pitchFamily="49" charset="0"/>
                <a:cs typeface="Consolas" panose="020B0609020204030204" pitchFamily="49" charset="0"/>
              </a:rPr>
              <a:t>&gt; _questions = [];</a:t>
            </a:r>
          </a:p>
          <a:p>
            <a:pPr marL="0" indent="0">
              <a:buNone/>
            </a:pPr>
            <a:r>
              <a:rPr lang="en-ID" sz="1400" dirty="0">
                <a:solidFill>
                  <a:srgbClr val="FF0000"/>
                </a:solidFill>
                <a:latin typeface="Consolas" panose="020B0609020204030204" pitchFamily="49" charset="0"/>
                <a:cs typeface="Consolas" panose="020B0609020204030204" pitchFamily="49" charset="0"/>
              </a:rPr>
              <a:t>int _</a:t>
            </a:r>
            <a:r>
              <a:rPr lang="en-ID" sz="1400" dirty="0" err="1">
                <a:solidFill>
                  <a:srgbClr val="FF0000"/>
                </a:solidFill>
                <a:latin typeface="Consolas" panose="020B0609020204030204" pitchFamily="49" charset="0"/>
                <a:cs typeface="Consolas" panose="020B0609020204030204" pitchFamily="49" charset="0"/>
              </a:rPr>
              <a:t>question_no</a:t>
            </a:r>
            <a:r>
              <a:rPr lang="en-ID" sz="1400" dirty="0">
                <a:solidFill>
                  <a:srgbClr val="FF0000"/>
                </a:solidFill>
                <a:latin typeface="Consolas" panose="020B0609020204030204" pitchFamily="49" charset="0"/>
                <a:cs typeface="Consolas" panose="020B0609020204030204" pitchFamily="49" charset="0"/>
              </a:rPr>
              <a:t> = 0;</a:t>
            </a:r>
          </a:p>
          <a:p>
            <a:pPr marL="0" indent="0">
              <a:buNone/>
            </a:pPr>
            <a:r>
              <a:rPr lang="en-ID" sz="1400" dirty="0">
                <a:solidFill>
                  <a:srgbClr val="FF0000"/>
                </a:solidFill>
                <a:latin typeface="Consolas" panose="020B0609020204030204" pitchFamily="49" charset="0"/>
                <a:cs typeface="Consolas" panose="020B0609020204030204" pitchFamily="49" charset="0"/>
              </a:rPr>
              <a:t>int _point=0;</a:t>
            </a:r>
          </a:p>
          <a:p>
            <a:pPr marL="0" indent="0">
              <a:buNone/>
            </a:pPr>
            <a:r>
              <a:rPr lang="en-ID" sz="1400" dirty="0">
                <a:solidFill>
                  <a:srgbClr val="FF0000"/>
                </a:solidFill>
              </a:rPr>
              <a:t>  </a:t>
            </a:r>
            <a:r>
              <a:rPr lang="en-ID" sz="1400" dirty="0"/>
              <a:t>=========================</a:t>
            </a:r>
          </a:p>
          <a:p>
            <a:pPr marL="0" indent="0">
              <a:buNone/>
            </a:pPr>
            <a:r>
              <a:rPr lang="en-ID" sz="1400" dirty="0"/>
              <a:t>Add this in </a:t>
            </a:r>
            <a:r>
              <a:rPr lang="en-ID" sz="1400" dirty="0" err="1"/>
              <a:t>initState</a:t>
            </a:r>
            <a:r>
              <a:rPr lang="en-ID" sz="1400" dirty="0"/>
              <a:t>():</a:t>
            </a:r>
          </a:p>
          <a:p>
            <a:pPr marL="0" indent="0">
              <a:buNone/>
            </a:pPr>
            <a:r>
              <a:rPr lang="en-ID" sz="1000" dirty="0">
                <a:solidFill>
                  <a:srgbClr val="FF0000"/>
                </a:solidFill>
                <a:latin typeface="Consolas" panose="020B0609020204030204" pitchFamily="49" charset="0"/>
                <a:cs typeface="Consolas" panose="020B0609020204030204" pitchFamily="49" charset="0"/>
              </a:rPr>
              <a:t>_</a:t>
            </a:r>
            <a:r>
              <a:rPr lang="en-ID" sz="1000" dirty="0" err="1">
                <a:solidFill>
                  <a:srgbClr val="FF0000"/>
                </a:solidFill>
                <a:latin typeface="Consolas" panose="020B0609020204030204" pitchFamily="49" charset="0"/>
                <a:cs typeface="Consolas" panose="020B0609020204030204" pitchFamily="49" charset="0"/>
              </a:rPr>
              <a:t>questions.add</a:t>
            </a:r>
            <a:r>
              <a:rPr lang="en-ID" sz="1000" dirty="0">
                <a:solidFill>
                  <a:srgbClr val="FF0000"/>
                </a:solidFill>
                <a:latin typeface="Consolas" panose="020B0609020204030204" pitchFamily="49" charset="0"/>
                <a:cs typeface="Consolas" panose="020B0609020204030204" pitchFamily="49" charset="0"/>
              </a:rPr>
              <a:t>(</a:t>
            </a:r>
            <a:r>
              <a:rPr lang="en-ID" sz="1000" dirty="0" err="1">
                <a:solidFill>
                  <a:srgbClr val="FF0000"/>
                </a:solidFill>
                <a:latin typeface="Consolas" panose="020B0609020204030204" pitchFamily="49" charset="0"/>
                <a:cs typeface="Consolas" panose="020B0609020204030204" pitchFamily="49" charset="0"/>
              </a:rPr>
              <a:t>QuestionObj</a:t>
            </a:r>
            <a:r>
              <a:rPr lang="en-ID" sz="1000" dirty="0">
                <a:solidFill>
                  <a:srgbClr val="FF0000"/>
                </a:solidFill>
                <a:latin typeface="Consolas" panose="020B0609020204030204" pitchFamily="49" charset="0"/>
                <a:cs typeface="Consolas" panose="020B0609020204030204" pitchFamily="49" charset="0"/>
              </a:rPr>
              <a:t>("Not a member of Avenger ", '</a:t>
            </a:r>
            <a:r>
              <a:rPr lang="en-ID" sz="1000" dirty="0" err="1">
                <a:solidFill>
                  <a:srgbClr val="FF0000"/>
                </a:solidFill>
                <a:latin typeface="Consolas" panose="020B0609020204030204" pitchFamily="49" charset="0"/>
                <a:cs typeface="Consolas" panose="020B0609020204030204" pitchFamily="49" charset="0"/>
              </a:rPr>
              <a:t>Ironman','Spiderman</a:t>
            </a:r>
            <a:r>
              <a:rPr lang="en-ID" sz="1000" dirty="0">
                <a:solidFill>
                  <a:srgbClr val="FF0000"/>
                </a:solidFill>
                <a:latin typeface="Consolas" panose="020B0609020204030204" pitchFamily="49" charset="0"/>
                <a:cs typeface="Consolas" panose="020B0609020204030204" pitchFamily="49" charset="0"/>
              </a:rPr>
              <a:t>', 'Thor', 'Hulk Hogan', 'Hulk Hogan'));</a:t>
            </a:r>
          </a:p>
          <a:p>
            <a:pPr marL="0" indent="0">
              <a:buNone/>
            </a:pPr>
            <a:r>
              <a:rPr lang="en-ID" sz="1000" dirty="0">
                <a:solidFill>
                  <a:srgbClr val="FF0000"/>
                </a:solidFill>
                <a:latin typeface="Consolas" panose="020B0609020204030204" pitchFamily="49" charset="0"/>
                <a:cs typeface="Consolas" panose="020B0609020204030204" pitchFamily="49" charset="0"/>
              </a:rPr>
              <a:t>_</a:t>
            </a:r>
            <a:r>
              <a:rPr lang="en-ID" sz="1000" dirty="0" err="1">
                <a:solidFill>
                  <a:srgbClr val="FF0000"/>
                </a:solidFill>
                <a:latin typeface="Consolas" panose="020B0609020204030204" pitchFamily="49" charset="0"/>
                <a:cs typeface="Consolas" panose="020B0609020204030204" pitchFamily="49" charset="0"/>
              </a:rPr>
              <a:t>questions.add</a:t>
            </a:r>
            <a:r>
              <a:rPr lang="en-ID" sz="1000" dirty="0">
                <a:solidFill>
                  <a:srgbClr val="FF0000"/>
                </a:solidFill>
                <a:latin typeface="Consolas" panose="020B0609020204030204" pitchFamily="49" charset="0"/>
                <a:cs typeface="Consolas" panose="020B0609020204030204" pitchFamily="49" charset="0"/>
              </a:rPr>
              <a:t>(</a:t>
            </a:r>
            <a:r>
              <a:rPr lang="en-ID" sz="1000" dirty="0" err="1">
                <a:solidFill>
                  <a:srgbClr val="FF0000"/>
                </a:solidFill>
                <a:latin typeface="Consolas" panose="020B0609020204030204" pitchFamily="49" charset="0"/>
                <a:cs typeface="Consolas" panose="020B0609020204030204" pitchFamily="49" charset="0"/>
              </a:rPr>
              <a:t>QuestionObj</a:t>
            </a:r>
            <a:r>
              <a:rPr lang="en-ID" sz="1000" dirty="0">
                <a:solidFill>
                  <a:srgbClr val="FF0000"/>
                </a:solidFill>
                <a:latin typeface="Consolas" panose="020B0609020204030204" pitchFamily="49" charset="0"/>
                <a:cs typeface="Consolas" panose="020B0609020204030204" pitchFamily="49" charset="0"/>
              </a:rPr>
              <a:t>("Not a member of Teletubbies", 'Dipsy', 'Patrick','</a:t>
            </a:r>
            <a:r>
              <a:rPr lang="en-ID" sz="1000" dirty="0" err="1">
                <a:solidFill>
                  <a:srgbClr val="FF0000"/>
                </a:solidFill>
                <a:latin typeface="Consolas" panose="020B0609020204030204" pitchFamily="49" charset="0"/>
                <a:cs typeface="Consolas" panose="020B0609020204030204" pitchFamily="49" charset="0"/>
              </a:rPr>
              <a:t>Laalaa</a:t>
            </a:r>
            <a:r>
              <a:rPr lang="en-ID" sz="1000" dirty="0">
                <a:solidFill>
                  <a:srgbClr val="FF0000"/>
                </a:solidFill>
                <a:latin typeface="Consolas" panose="020B0609020204030204" pitchFamily="49" charset="0"/>
                <a:cs typeface="Consolas" panose="020B0609020204030204" pitchFamily="49" charset="0"/>
              </a:rPr>
              <a:t>', 'Poo', 'Patrick'));</a:t>
            </a:r>
          </a:p>
          <a:p>
            <a:pPr marL="0" indent="0">
              <a:buNone/>
            </a:pPr>
            <a:r>
              <a:rPr lang="en-ID" sz="1000" dirty="0">
                <a:solidFill>
                  <a:srgbClr val="FF0000"/>
                </a:solidFill>
                <a:latin typeface="Consolas" panose="020B0609020204030204" pitchFamily="49" charset="0"/>
                <a:cs typeface="Consolas" panose="020B0609020204030204" pitchFamily="49" charset="0"/>
              </a:rPr>
              <a:t>_</a:t>
            </a:r>
            <a:r>
              <a:rPr lang="en-ID" sz="1000" dirty="0" err="1">
                <a:solidFill>
                  <a:srgbClr val="FF0000"/>
                </a:solidFill>
                <a:latin typeface="Consolas" panose="020B0609020204030204" pitchFamily="49" charset="0"/>
                <a:cs typeface="Consolas" panose="020B0609020204030204" pitchFamily="49" charset="0"/>
              </a:rPr>
              <a:t>questions.add</a:t>
            </a:r>
            <a:r>
              <a:rPr lang="en-ID" sz="1000" dirty="0">
                <a:solidFill>
                  <a:srgbClr val="FF0000"/>
                </a:solidFill>
                <a:latin typeface="Consolas" panose="020B0609020204030204" pitchFamily="49" charset="0"/>
                <a:cs typeface="Consolas" panose="020B0609020204030204" pitchFamily="49" charset="0"/>
              </a:rPr>
              <a:t>(</a:t>
            </a:r>
            <a:r>
              <a:rPr lang="en-ID" sz="1000" dirty="0" err="1">
                <a:solidFill>
                  <a:srgbClr val="FF0000"/>
                </a:solidFill>
                <a:latin typeface="Consolas" panose="020B0609020204030204" pitchFamily="49" charset="0"/>
                <a:cs typeface="Consolas" panose="020B0609020204030204" pitchFamily="49" charset="0"/>
              </a:rPr>
              <a:t>QuestionObj</a:t>
            </a:r>
            <a:r>
              <a:rPr lang="en-ID" sz="1000" dirty="0">
                <a:solidFill>
                  <a:srgbClr val="FF0000"/>
                </a:solidFill>
                <a:latin typeface="Consolas" panose="020B0609020204030204" pitchFamily="49" charset="0"/>
                <a:cs typeface="Consolas" panose="020B0609020204030204" pitchFamily="49" charset="0"/>
              </a:rPr>
              <a:t>("Not a member of justice league", 'batman', '</a:t>
            </a:r>
            <a:r>
              <a:rPr lang="en-ID" sz="1000" dirty="0" err="1">
                <a:solidFill>
                  <a:srgbClr val="FF0000"/>
                </a:solidFill>
                <a:latin typeface="Consolas" panose="020B0609020204030204" pitchFamily="49" charset="0"/>
                <a:cs typeface="Consolas" panose="020B0609020204030204" pitchFamily="49" charset="0"/>
              </a:rPr>
              <a:t>aquades</a:t>
            </a:r>
            <a:r>
              <a:rPr lang="en-ID" sz="1000" dirty="0">
                <a:solidFill>
                  <a:srgbClr val="FF0000"/>
                </a:solidFill>
                <a:latin typeface="Consolas" panose="020B0609020204030204" pitchFamily="49" charset="0"/>
                <a:cs typeface="Consolas" panose="020B0609020204030204" pitchFamily="49" charset="0"/>
              </a:rPr>
              <a:t>','superman', 'flash', '</a:t>
            </a:r>
            <a:r>
              <a:rPr lang="en-ID" sz="1000" dirty="0" err="1">
                <a:solidFill>
                  <a:srgbClr val="FF0000"/>
                </a:solidFill>
                <a:latin typeface="Consolas" panose="020B0609020204030204" pitchFamily="49" charset="0"/>
                <a:cs typeface="Consolas" panose="020B0609020204030204" pitchFamily="49" charset="0"/>
              </a:rPr>
              <a:t>aquades</a:t>
            </a:r>
            <a:r>
              <a:rPr lang="en-ID" sz="1000" dirty="0">
                <a:solidFill>
                  <a:srgbClr val="FF0000"/>
                </a:solidFill>
                <a:latin typeface="Consolas" panose="020B0609020204030204" pitchFamily="49" charset="0"/>
                <a:cs typeface="Consolas" panose="020B0609020204030204" pitchFamily="49" charset="0"/>
              </a:rPr>
              <a:t>'));</a:t>
            </a:r>
          </a:p>
          <a:p>
            <a:pPr marL="0" indent="0">
              <a:buNone/>
            </a:pPr>
            <a:r>
              <a:rPr lang="en-ID" sz="1000" dirty="0">
                <a:solidFill>
                  <a:srgbClr val="FF0000"/>
                </a:solidFill>
                <a:latin typeface="Consolas" panose="020B0609020204030204" pitchFamily="49" charset="0"/>
                <a:cs typeface="Consolas" panose="020B0609020204030204" pitchFamily="49" charset="0"/>
              </a:rPr>
              <a:t>_</a:t>
            </a:r>
            <a:r>
              <a:rPr lang="en-ID" sz="1000" dirty="0" err="1">
                <a:solidFill>
                  <a:srgbClr val="FF0000"/>
                </a:solidFill>
                <a:latin typeface="Consolas" panose="020B0609020204030204" pitchFamily="49" charset="0"/>
                <a:cs typeface="Consolas" panose="020B0609020204030204" pitchFamily="49" charset="0"/>
              </a:rPr>
              <a:t>questions.add</a:t>
            </a:r>
            <a:r>
              <a:rPr lang="en-ID" sz="1000" dirty="0">
                <a:solidFill>
                  <a:srgbClr val="FF0000"/>
                </a:solidFill>
                <a:latin typeface="Consolas" panose="020B0609020204030204" pitchFamily="49" charset="0"/>
                <a:cs typeface="Consolas" panose="020B0609020204030204" pitchFamily="49" charset="0"/>
              </a:rPr>
              <a:t>(</a:t>
            </a:r>
            <a:r>
              <a:rPr lang="en-ID" sz="1000" dirty="0" err="1">
                <a:solidFill>
                  <a:srgbClr val="FF0000"/>
                </a:solidFill>
                <a:latin typeface="Consolas" panose="020B0609020204030204" pitchFamily="49" charset="0"/>
                <a:cs typeface="Consolas" panose="020B0609020204030204" pitchFamily="49" charset="0"/>
              </a:rPr>
              <a:t>QuestionObj</a:t>
            </a:r>
            <a:r>
              <a:rPr lang="en-ID" sz="1000" dirty="0">
                <a:solidFill>
                  <a:srgbClr val="FF0000"/>
                </a:solidFill>
                <a:latin typeface="Consolas" panose="020B0609020204030204" pitchFamily="49" charset="0"/>
                <a:cs typeface="Consolas" panose="020B0609020204030204" pitchFamily="49" charset="0"/>
              </a:rPr>
              <a:t>("Not a member of BTS", '</a:t>
            </a:r>
            <a:r>
              <a:rPr lang="en-ID" sz="1000" dirty="0" err="1">
                <a:solidFill>
                  <a:srgbClr val="FF0000"/>
                </a:solidFill>
                <a:latin typeface="Consolas" panose="020B0609020204030204" pitchFamily="49" charset="0"/>
                <a:cs typeface="Consolas" panose="020B0609020204030204" pitchFamily="49" charset="0"/>
              </a:rPr>
              <a:t>Jungkook','Jimin</a:t>
            </a:r>
            <a:r>
              <a:rPr lang="en-ID" sz="1000" dirty="0">
                <a:solidFill>
                  <a:srgbClr val="FF0000"/>
                </a:solidFill>
                <a:latin typeface="Consolas" panose="020B0609020204030204" pitchFamily="49" charset="0"/>
                <a:cs typeface="Consolas" panose="020B0609020204030204" pitchFamily="49" charset="0"/>
              </a:rPr>
              <a:t>', 'Gong </a:t>
            </a:r>
            <a:r>
              <a:rPr lang="en-ID" sz="1000" dirty="0" err="1">
                <a:solidFill>
                  <a:srgbClr val="FF0000"/>
                </a:solidFill>
                <a:latin typeface="Consolas" panose="020B0609020204030204" pitchFamily="49" charset="0"/>
                <a:cs typeface="Consolas" panose="020B0609020204030204" pitchFamily="49" charset="0"/>
              </a:rPr>
              <a:t>Yoo</a:t>
            </a:r>
            <a:r>
              <a:rPr lang="en-ID" sz="1000" dirty="0">
                <a:solidFill>
                  <a:srgbClr val="FF0000"/>
                </a:solidFill>
                <a:latin typeface="Consolas" panose="020B0609020204030204" pitchFamily="49" charset="0"/>
                <a:cs typeface="Consolas" panose="020B0609020204030204" pitchFamily="49" charset="0"/>
              </a:rPr>
              <a:t>', 'Suga', 'Gong </a:t>
            </a:r>
            <a:r>
              <a:rPr lang="en-ID" sz="1000" dirty="0" err="1">
                <a:solidFill>
                  <a:srgbClr val="FF0000"/>
                </a:solidFill>
                <a:latin typeface="Consolas" panose="020B0609020204030204" pitchFamily="49" charset="0"/>
                <a:cs typeface="Consolas" panose="020B0609020204030204" pitchFamily="49" charset="0"/>
              </a:rPr>
              <a:t>Yoo</a:t>
            </a:r>
            <a:r>
              <a:rPr lang="en-ID" sz="1000" dirty="0">
                <a:solidFill>
                  <a:srgbClr val="FF0000"/>
                </a:solidFill>
                <a:latin typeface="Consolas" panose="020B0609020204030204" pitchFamily="49" charset="0"/>
                <a:cs typeface="Consolas" panose="020B0609020204030204" pitchFamily="49" charset="0"/>
              </a:rPr>
              <a:t>'));</a:t>
            </a:r>
            <a:endParaRPr lang="en-US" sz="1400" dirty="0"/>
          </a:p>
        </p:txBody>
      </p: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00817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Add the interface</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B9333865-1FF3-A84D-8FC0-3C73A08DC3CD}"/>
              </a:ext>
            </a:extLst>
          </p:cNvPr>
          <p:cNvSpPr/>
          <p:nvPr/>
        </p:nvSpPr>
        <p:spPr>
          <a:xfrm>
            <a:off x="307975" y="737281"/>
            <a:ext cx="7534094" cy="1815882"/>
          </a:xfrm>
          <a:prstGeom prst="rect">
            <a:avLst/>
          </a:prstGeom>
        </p:spPr>
        <p:txBody>
          <a:bodyPr wrap="square">
            <a:spAutoFit/>
          </a:bodyPr>
          <a:lstStyle/>
          <a:p>
            <a:r>
              <a:rPr lang="en-ID" sz="1400" b="0" dirty="0" err="1">
                <a:solidFill>
                  <a:srgbClr val="FF0000"/>
                </a:solidFill>
                <a:effectLst/>
                <a:latin typeface="Menlo" panose="020B0609030804020204" pitchFamily="49" charset="0"/>
              </a:rPr>
              <a:t>TextButton</a:t>
            </a:r>
            <a:r>
              <a:rPr lang="en-ID" sz="1400" b="0" dirty="0">
                <a:solidFill>
                  <a:srgbClr val="FF0000"/>
                </a:solidFill>
                <a:effectLst/>
                <a:latin typeface="Menlo" panose="020B0609030804020204" pitchFamily="49" charset="0"/>
              </a:rPr>
              <a:t>(</a:t>
            </a:r>
            <a:r>
              <a:rPr lang="en-ID" sz="1400" b="0" dirty="0" err="1">
                <a:solidFill>
                  <a:srgbClr val="FF0000"/>
                </a:solidFill>
                <a:effectLst/>
                <a:latin typeface="Menlo" panose="020B0609030804020204" pitchFamily="49" charset="0"/>
              </a:rPr>
              <a:t>onPressed</a:t>
            </a:r>
            <a:r>
              <a:rPr lang="en-ID" sz="1400" b="0" dirty="0">
                <a:solidFill>
                  <a:srgbClr val="FF0000"/>
                </a:solidFill>
                <a:effectLst/>
                <a:latin typeface="Menlo" panose="020B0609030804020204" pitchFamily="49" charset="0"/>
              </a:rPr>
              <a:t>: () {  },</a:t>
            </a:r>
          </a:p>
          <a:p>
            <a:r>
              <a:rPr lang="en-ID" sz="1400" b="0" dirty="0">
                <a:solidFill>
                  <a:srgbClr val="FF0000"/>
                </a:solidFill>
                <a:effectLst/>
                <a:latin typeface="Menlo" panose="020B0609030804020204" pitchFamily="49" charset="0"/>
              </a:rPr>
              <a:t>   child: Text("A. ${_questions[_</a:t>
            </a:r>
            <a:r>
              <a:rPr lang="en-ID" sz="1400" b="0" dirty="0" err="1">
                <a:solidFill>
                  <a:srgbClr val="FF0000"/>
                </a:solidFill>
                <a:effectLst/>
                <a:latin typeface="Menlo" panose="020B0609030804020204" pitchFamily="49" charset="0"/>
              </a:rPr>
              <a:t>question_no</a:t>
            </a:r>
            <a:r>
              <a:rPr lang="en-ID" sz="1400" b="0" dirty="0">
                <a:solidFill>
                  <a:srgbClr val="FF0000"/>
                </a:solidFill>
                <a:effectLst/>
                <a:latin typeface="Menlo" panose="020B0609030804020204" pitchFamily="49" charset="0"/>
              </a:rPr>
              <a:t>].</a:t>
            </a:r>
            <a:r>
              <a:rPr lang="en-ID" sz="1400" b="0" dirty="0" err="1">
                <a:solidFill>
                  <a:srgbClr val="FF0000"/>
                </a:solidFill>
                <a:effectLst/>
                <a:latin typeface="Menlo" panose="020B0609030804020204" pitchFamily="49" charset="0"/>
              </a:rPr>
              <a:t>optionA</a:t>
            </a:r>
            <a:r>
              <a:rPr lang="en-ID" sz="1400" b="0" dirty="0">
                <a:solidFill>
                  <a:srgbClr val="FF0000"/>
                </a:solidFill>
                <a:effectLst/>
                <a:latin typeface="Menlo" panose="020B0609030804020204" pitchFamily="49" charset="0"/>
              </a:rPr>
              <a:t>}")),</a:t>
            </a:r>
          </a:p>
          <a:p>
            <a:r>
              <a:rPr lang="en-ID" sz="1400" b="0" dirty="0" err="1">
                <a:solidFill>
                  <a:srgbClr val="FF0000"/>
                </a:solidFill>
                <a:effectLst/>
                <a:latin typeface="Menlo" panose="020B0609030804020204" pitchFamily="49" charset="0"/>
              </a:rPr>
              <a:t>TextButton</a:t>
            </a:r>
            <a:r>
              <a:rPr lang="en-ID" sz="1400" b="0" dirty="0">
                <a:solidFill>
                  <a:srgbClr val="FF0000"/>
                </a:solidFill>
                <a:effectLst/>
                <a:latin typeface="Menlo" panose="020B0609030804020204" pitchFamily="49" charset="0"/>
              </a:rPr>
              <a:t>(</a:t>
            </a:r>
            <a:r>
              <a:rPr lang="en-ID" sz="1400" b="0" dirty="0" err="1">
                <a:solidFill>
                  <a:srgbClr val="FF0000"/>
                </a:solidFill>
                <a:effectLst/>
                <a:latin typeface="Menlo" panose="020B0609030804020204" pitchFamily="49" charset="0"/>
              </a:rPr>
              <a:t>onPressed</a:t>
            </a:r>
            <a:r>
              <a:rPr lang="en-ID" sz="1400" b="0" dirty="0">
                <a:solidFill>
                  <a:srgbClr val="FF0000"/>
                </a:solidFill>
                <a:effectLst/>
                <a:latin typeface="Menlo" panose="020B0609030804020204" pitchFamily="49" charset="0"/>
              </a:rPr>
              <a:t>: () {  },</a:t>
            </a:r>
          </a:p>
          <a:p>
            <a:r>
              <a:rPr lang="en-ID" sz="1400" b="0" dirty="0">
                <a:solidFill>
                  <a:srgbClr val="FF0000"/>
                </a:solidFill>
                <a:effectLst/>
                <a:latin typeface="Menlo" panose="020B0609030804020204" pitchFamily="49" charset="0"/>
              </a:rPr>
              <a:t>   child: Text("B. ${_questions[_</a:t>
            </a:r>
            <a:r>
              <a:rPr lang="en-ID" sz="1400" b="0" dirty="0" err="1">
                <a:solidFill>
                  <a:srgbClr val="FF0000"/>
                </a:solidFill>
                <a:effectLst/>
                <a:latin typeface="Menlo" panose="020B0609030804020204" pitchFamily="49" charset="0"/>
              </a:rPr>
              <a:t>question_no</a:t>
            </a:r>
            <a:r>
              <a:rPr lang="en-ID" sz="1400" b="0" dirty="0">
                <a:solidFill>
                  <a:srgbClr val="FF0000"/>
                </a:solidFill>
                <a:effectLst/>
                <a:latin typeface="Menlo" panose="020B0609030804020204" pitchFamily="49" charset="0"/>
              </a:rPr>
              <a:t>].</a:t>
            </a:r>
            <a:r>
              <a:rPr lang="en-ID" sz="1400" b="0" dirty="0" err="1">
                <a:solidFill>
                  <a:srgbClr val="FF0000"/>
                </a:solidFill>
                <a:effectLst/>
                <a:latin typeface="Menlo" panose="020B0609030804020204" pitchFamily="49" charset="0"/>
              </a:rPr>
              <a:t>optionB</a:t>
            </a:r>
            <a:r>
              <a:rPr lang="en-ID" sz="1400" b="0" dirty="0">
                <a:solidFill>
                  <a:srgbClr val="FF0000"/>
                </a:solidFill>
                <a:effectLst/>
                <a:latin typeface="Menlo" panose="020B0609030804020204" pitchFamily="49" charset="0"/>
              </a:rPr>
              <a:t>}")),</a:t>
            </a:r>
          </a:p>
          <a:p>
            <a:r>
              <a:rPr lang="en-ID" sz="1400" b="0" dirty="0" err="1">
                <a:solidFill>
                  <a:srgbClr val="FF0000"/>
                </a:solidFill>
                <a:effectLst/>
                <a:latin typeface="Menlo" panose="020B0609030804020204" pitchFamily="49" charset="0"/>
              </a:rPr>
              <a:t>TextButton</a:t>
            </a:r>
            <a:r>
              <a:rPr lang="en-ID" sz="1400" b="0" dirty="0">
                <a:solidFill>
                  <a:srgbClr val="FF0000"/>
                </a:solidFill>
                <a:effectLst/>
                <a:latin typeface="Menlo" panose="020B0609030804020204" pitchFamily="49" charset="0"/>
              </a:rPr>
              <a:t>(</a:t>
            </a:r>
            <a:r>
              <a:rPr lang="en-ID" sz="1400" b="0" dirty="0" err="1">
                <a:solidFill>
                  <a:srgbClr val="FF0000"/>
                </a:solidFill>
                <a:effectLst/>
                <a:latin typeface="Menlo" panose="020B0609030804020204" pitchFamily="49" charset="0"/>
              </a:rPr>
              <a:t>onPressed</a:t>
            </a:r>
            <a:r>
              <a:rPr lang="en-ID" sz="1400" b="0" dirty="0">
                <a:solidFill>
                  <a:srgbClr val="FF0000"/>
                </a:solidFill>
                <a:effectLst/>
                <a:latin typeface="Menlo" panose="020B0609030804020204" pitchFamily="49" charset="0"/>
              </a:rPr>
              <a:t>: () {  },</a:t>
            </a:r>
          </a:p>
          <a:p>
            <a:r>
              <a:rPr lang="en-ID" sz="1400" b="0" dirty="0">
                <a:solidFill>
                  <a:srgbClr val="FF0000"/>
                </a:solidFill>
                <a:effectLst/>
                <a:latin typeface="Menlo" panose="020B0609030804020204" pitchFamily="49" charset="0"/>
              </a:rPr>
              <a:t>   child: Text("C. ${_questions[_</a:t>
            </a:r>
            <a:r>
              <a:rPr lang="en-ID" sz="1400" b="0" dirty="0" err="1">
                <a:solidFill>
                  <a:srgbClr val="FF0000"/>
                </a:solidFill>
                <a:effectLst/>
                <a:latin typeface="Menlo" panose="020B0609030804020204" pitchFamily="49" charset="0"/>
              </a:rPr>
              <a:t>question_no</a:t>
            </a:r>
            <a:r>
              <a:rPr lang="en-ID" sz="1400" b="0" dirty="0">
                <a:solidFill>
                  <a:srgbClr val="FF0000"/>
                </a:solidFill>
                <a:effectLst/>
                <a:latin typeface="Menlo" panose="020B0609030804020204" pitchFamily="49" charset="0"/>
              </a:rPr>
              <a:t>].</a:t>
            </a:r>
            <a:r>
              <a:rPr lang="en-ID" sz="1400" b="0" dirty="0" err="1">
                <a:solidFill>
                  <a:srgbClr val="FF0000"/>
                </a:solidFill>
                <a:effectLst/>
                <a:latin typeface="Menlo" panose="020B0609030804020204" pitchFamily="49" charset="0"/>
              </a:rPr>
              <a:t>optionC</a:t>
            </a:r>
            <a:r>
              <a:rPr lang="en-ID" sz="1400" b="0" dirty="0">
                <a:solidFill>
                  <a:srgbClr val="FF0000"/>
                </a:solidFill>
                <a:effectLst/>
                <a:latin typeface="Menlo" panose="020B0609030804020204" pitchFamily="49" charset="0"/>
              </a:rPr>
              <a:t>}")),</a:t>
            </a:r>
          </a:p>
          <a:p>
            <a:r>
              <a:rPr lang="en-ID" sz="1400" b="0" dirty="0" err="1">
                <a:solidFill>
                  <a:srgbClr val="FF0000"/>
                </a:solidFill>
                <a:effectLst/>
                <a:latin typeface="Menlo" panose="020B0609030804020204" pitchFamily="49" charset="0"/>
              </a:rPr>
              <a:t>TextButton</a:t>
            </a:r>
            <a:r>
              <a:rPr lang="en-ID" sz="1400" b="0" dirty="0">
                <a:solidFill>
                  <a:srgbClr val="FF0000"/>
                </a:solidFill>
                <a:effectLst/>
                <a:latin typeface="Menlo" panose="020B0609030804020204" pitchFamily="49" charset="0"/>
              </a:rPr>
              <a:t>(</a:t>
            </a:r>
            <a:r>
              <a:rPr lang="en-ID" sz="1400" b="0" dirty="0" err="1">
                <a:solidFill>
                  <a:srgbClr val="FF0000"/>
                </a:solidFill>
                <a:effectLst/>
                <a:latin typeface="Menlo" panose="020B0609030804020204" pitchFamily="49" charset="0"/>
              </a:rPr>
              <a:t>onPressed</a:t>
            </a:r>
            <a:r>
              <a:rPr lang="en-ID" sz="1400" b="0" dirty="0">
                <a:solidFill>
                  <a:srgbClr val="FF0000"/>
                </a:solidFill>
                <a:effectLst/>
                <a:latin typeface="Menlo" panose="020B0609030804020204" pitchFamily="49" charset="0"/>
              </a:rPr>
              <a:t>: () {  },</a:t>
            </a:r>
          </a:p>
          <a:p>
            <a:r>
              <a:rPr lang="en-ID" sz="1400" b="0" dirty="0">
                <a:solidFill>
                  <a:srgbClr val="FF0000"/>
                </a:solidFill>
                <a:effectLst/>
                <a:latin typeface="Menlo" panose="020B0609030804020204" pitchFamily="49" charset="0"/>
              </a:rPr>
              <a:t>   child: Text("D. ${_questions[_</a:t>
            </a:r>
            <a:r>
              <a:rPr lang="en-ID" sz="1400" b="0" dirty="0" err="1">
                <a:solidFill>
                  <a:srgbClr val="FF0000"/>
                </a:solidFill>
                <a:effectLst/>
                <a:latin typeface="Menlo" panose="020B0609030804020204" pitchFamily="49" charset="0"/>
              </a:rPr>
              <a:t>question_no</a:t>
            </a:r>
            <a:r>
              <a:rPr lang="en-ID" sz="1400" b="0" dirty="0">
                <a:solidFill>
                  <a:srgbClr val="FF0000"/>
                </a:solidFill>
                <a:effectLst/>
                <a:latin typeface="Menlo" panose="020B0609030804020204" pitchFamily="49" charset="0"/>
              </a:rPr>
              <a:t>].</a:t>
            </a:r>
            <a:r>
              <a:rPr lang="en-ID" sz="1400" b="0" dirty="0" err="1">
                <a:solidFill>
                  <a:srgbClr val="FF0000"/>
                </a:solidFill>
                <a:effectLst/>
                <a:latin typeface="Menlo" panose="020B0609030804020204" pitchFamily="49" charset="0"/>
              </a:rPr>
              <a:t>optionD</a:t>
            </a:r>
            <a:r>
              <a:rPr lang="en-ID" sz="1400" b="0" dirty="0">
                <a:solidFill>
                  <a:srgbClr val="FF0000"/>
                </a:solidFill>
                <a:effectLst/>
                <a:latin typeface="Menlo" panose="020B0609030804020204" pitchFamily="49" charset="0"/>
              </a:rPr>
              <a:t>}")),</a:t>
            </a:r>
          </a:p>
        </p:txBody>
      </p:sp>
      <p:pic>
        <p:nvPicPr>
          <p:cNvPr id="3" name="Picture 2">
            <a:extLst>
              <a:ext uri="{FF2B5EF4-FFF2-40B4-BE49-F238E27FC236}">
                <a16:creationId xmlns:a16="http://schemas.microsoft.com/office/drawing/2014/main" id="{54BC59D3-55C8-3E4F-9696-6F01D80E4FA0}"/>
              </a:ext>
            </a:extLst>
          </p:cNvPr>
          <p:cNvPicPr>
            <a:picLocks noChangeAspect="1"/>
          </p:cNvPicPr>
          <p:nvPr/>
        </p:nvPicPr>
        <p:blipFill>
          <a:blip r:embed="rId3"/>
          <a:stretch>
            <a:fillRect/>
          </a:stretch>
        </p:blipFill>
        <p:spPr>
          <a:xfrm>
            <a:off x="6766560" y="2571750"/>
            <a:ext cx="2314721" cy="2411168"/>
          </a:xfrm>
          <a:prstGeom prst="rect">
            <a:avLst/>
          </a:prstGeom>
        </p:spPr>
      </p:pic>
    </p:spTree>
    <p:extLst>
      <p:ext uri="{BB962C8B-B14F-4D97-AF65-F5344CB8AC3E}">
        <p14:creationId xmlns:p14="http://schemas.microsoft.com/office/powerpoint/2010/main" val="2259816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Exercise – max 10 minutes</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B9333865-1FF3-A84D-8FC0-3C73A08DC3CD}"/>
              </a:ext>
            </a:extLst>
          </p:cNvPr>
          <p:cNvSpPr/>
          <p:nvPr/>
        </p:nvSpPr>
        <p:spPr>
          <a:xfrm>
            <a:off x="307975" y="1540698"/>
            <a:ext cx="8644436" cy="3170099"/>
          </a:xfrm>
          <a:prstGeom prst="rect">
            <a:avLst/>
          </a:prstGeom>
        </p:spPr>
        <p:txBody>
          <a:bodyPr wrap="square">
            <a:spAutoFit/>
          </a:bodyPr>
          <a:lstStyle/>
          <a:p>
            <a:pPr>
              <a:buNone/>
            </a:pPr>
            <a:r>
              <a:rPr lang="en-ID" sz="1800" dirty="0"/>
              <a:t>We will simulate the timer and question first. When timer is up, we will display next question, and timer will be maximum  again and decreased gradually. When we already in the last question and timer is up, the game will stop.</a:t>
            </a:r>
          </a:p>
          <a:p>
            <a:pPr>
              <a:buNone/>
            </a:pPr>
            <a:endParaRPr lang="en-ID" dirty="0"/>
          </a:p>
          <a:p>
            <a:pPr>
              <a:buNone/>
            </a:pPr>
            <a:endParaRPr lang="en-ID" sz="1800" dirty="0"/>
          </a:p>
          <a:p>
            <a:pPr>
              <a:buNone/>
            </a:pPr>
            <a:r>
              <a:rPr lang="en-ID" dirty="0"/>
              <a:t>It will be nice if you put code that handle end of the game in a function, because it will be called also from another event. do you know what the event is?</a:t>
            </a:r>
            <a:endParaRPr lang="en-ID" sz="1800" dirty="0"/>
          </a:p>
          <a:p>
            <a:endParaRPr lang="en-ID" dirty="0">
              <a:latin typeface="Helvetica Neue" panose="02000503000000020004" pitchFamily="2" charset="0"/>
            </a:endParaRPr>
          </a:p>
          <a:p>
            <a:endParaRPr lang="en-ID" sz="1400" dirty="0">
              <a:latin typeface="Consolas" panose="020B0609020204030204" pitchFamily="49" charset="0"/>
              <a:cs typeface="Consolas" panose="020B0609020204030204" pitchFamily="49" charset="0"/>
            </a:endParaRPr>
          </a:p>
          <a:p>
            <a:endParaRPr lang="en-ID" sz="1400" dirty="0">
              <a:latin typeface="Consolas" panose="020B0609020204030204" pitchFamily="49" charset="0"/>
              <a:cs typeface="Consolas" panose="020B0609020204030204" pitchFamily="49" charset="0"/>
            </a:endParaRPr>
          </a:p>
          <a:p>
            <a:endParaRPr lang="en-ID" sz="1600" dirty="0">
              <a:solidFill>
                <a:srgbClr val="FF0000"/>
              </a:solidFill>
              <a:latin typeface="Consolas" panose="020B0609020204030204" pitchFamily="49" charset="0"/>
              <a:cs typeface="Consolas" panose="020B0609020204030204" pitchFamily="49" charset="0"/>
            </a:endParaRPr>
          </a:p>
          <a:p>
            <a:endParaRPr lang="en-ID" sz="1200" dirty="0">
              <a:effectLst/>
              <a:latin typeface="Helvetica Neue" panose="02000503000000020004" pitchFamily="2" charset="0"/>
            </a:endParaRPr>
          </a:p>
        </p:txBody>
      </p:sp>
      <p:sp>
        <p:nvSpPr>
          <p:cNvPr id="11" name="TextBox 10">
            <a:extLst>
              <a:ext uri="{FF2B5EF4-FFF2-40B4-BE49-F238E27FC236}">
                <a16:creationId xmlns:a16="http://schemas.microsoft.com/office/drawing/2014/main" id="{3BC8376A-B5B1-404F-95A3-8F6B20069D7D}"/>
              </a:ext>
            </a:extLst>
          </p:cNvPr>
          <p:cNvSpPr txBox="1"/>
          <p:nvPr/>
        </p:nvSpPr>
        <p:spPr>
          <a:xfrm>
            <a:off x="307974" y="937839"/>
            <a:ext cx="6676299" cy="461665"/>
          </a:xfrm>
          <a:prstGeom prst="rect">
            <a:avLst/>
          </a:prstGeom>
          <a:noFill/>
        </p:spPr>
        <p:txBody>
          <a:bodyPr wrap="square">
            <a:spAutoFit/>
          </a:bodyPr>
          <a:lstStyle/>
          <a:p>
            <a:r>
              <a:rPr lang="en-US" sz="2400" b="1" dirty="0">
                <a:solidFill>
                  <a:srgbClr val="000090"/>
                </a:solidFill>
              </a:rPr>
              <a:t>Display next question when time is up</a:t>
            </a:r>
            <a:endParaRPr sz="2400" dirty="0"/>
          </a:p>
        </p:txBody>
      </p:sp>
    </p:spTree>
    <p:extLst>
      <p:ext uri="{BB962C8B-B14F-4D97-AF65-F5344CB8AC3E}">
        <p14:creationId xmlns:p14="http://schemas.microsoft.com/office/powerpoint/2010/main" val="2017942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67544" y="2180036"/>
            <a:ext cx="5424055" cy="752509"/>
          </a:xfrm>
        </p:spPr>
        <p:txBody>
          <a:bodyPr>
            <a:noAutofit/>
          </a:bodyPr>
          <a:lstStyle/>
          <a:p>
            <a:pPr algn="l"/>
            <a:r>
              <a:rPr lang="en-US" sz="6000" b="1" dirty="0">
                <a:solidFill>
                  <a:schemeClr val="accent1">
                    <a:lumMod val="20000"/>
                    <a:lumOff val="80000"/>
                  </a:schemeClr>
                </a:solidFill>
              </a:rPr>
              <a:t>Simple Timer</a:t>
            </a:r>
          </a:p>
        </p:txBody>
      </p:sp>
      <p:sp>
        <p:nvSpPr>
          <p:cNvPr id="4" name="Title 1"/>
          <p:cNvSpPr txBox="1">
            <a:spLocks/>
          </p:cNvSpPr>
          <p:nvPr/>
        </p:nvSpPr>
        <p:spPr>
          <a:xfrm>
            <a:off x="1627907" y="2012758"/>
            <a:ext cx="1789545" cy="1391101"/>
          </a:xfrm>
          <a:prstGeom prst="rect">
            <a:avLst/>
          </a:prstGeom>
        </p:spPr>
        <p:txBody>
          <a:bodyPr vert="horz" lIns="91440" tIns="45720" rIns="91440" bIns="45720" rtlCol="0" anchor="t">
            <a:noAutofit/>
          </a:bodyPr>
          <a:lstStyle>
            <a:lvl1pPr algn="l" defTabSz="457200" rtl="0" eaLnBrk="1" latinLnBrk="0" hangingPunct="1">
              <a:spcBef>
                <a:spcPct val="0"/>
              </a:spcBef>
              <a:buNone/>
              <a:defRPr sz="4000" b="1" kern="1200" cap="all">
                <a:solidFill>
                  <a:schemeClr val="tx1"/>
                </a:solidFill>
                <a:latin typeface="+mj-lt"/>
                <a:ea typeface="+mj-ea"/>
                <a:cs typeface="+mj-cs"/>
              </a:defRPr>
            </a:lvl1pPr>
          </a:lstStyle>
          <a:p>
            <a:pPr algn="r"/>
            <a:r>
              <a:rPr lang="en-US" sz="8000" dirty="0">
                <a:solidFill>
                  <a:schemeClr val="tx2">
                    <a:lumMod val="60000"/>
                    <a:lumOff val="40000"/>
                  </a:schemeClr>
                </a:solidFill>
              </a:rPr>
              <a:t>01</a:t>
            </a:r>
          </a:p>
        </p:txBody>
      </p:sp>
    </p:spTree>
    <p:extLst>
      <p:ext uri="{BB962C8B-B14F-4D97-AF65-F5344CB8AC3E}">
        <p14:creationId xmlns:p14="http://schemas.microsoft.com/office/powerpoint/2010/main" val="2199896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Adding </a:t>
            </a:r>
            <a:r>
              <a:rPr lang="en-US" sz="3600" b="1" dirty="0" err="1">
                <a:solidFill>
                  <a:srgbClr val="000090"/>
                </a:solidFill>
              </a:rPr>
              <a:t>onPressed</a:t>
            </a:r>
            <a:endParaRPr lang="en-US" sz="3600" b="1" dirty="0">
              <a:solidFill>
                <a:srgbClr val="000090"/>
              </a:solidFill>
            </a:endParaRP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B9333865-1FF3-A84D-8FC0-3C73A08DC3CD}"/>
              </a:ext>
            </a:extLst>
          </p:cNvPr>
          <p:cNvSpPr/>
          <p:nvPr/>
        </p:nvSpPr>
        <p:spPr>
          <a:xfrm>
            <a:off x="460374" y="609804"/>
            <a:ext cx="8229599" cy="4216539"/>
          </a:xfrm>
          <a:prstGeom prst="rect">
            <a:avLst/>
          </a:prstGeom>
        </p:spPr>
        <p:txBody>
          <a:bodyPr wrap="square">
            <a:spAutoFit/>
          </a:bodyPr>
          <a:lstStyle/>
          <a:p>
            <a:r>
              <a:rPr lang="en-ID" dirty="0" err="1">
                <a:latin typeface="Calibri" panose="020F0502020204030204" pitchFamily="34" charset="0"/>
                <a:cs typeface="Calibri" panose="020F0502020204030204" pitchFamily="34" charset="0"/>
              </a:rPr>
              <a:t>onPressed</a:t>
            </a:r>
            <a:r>
              <a:rPr lang="en-ID" dirty="0">
                <a:latin typeface="Calibri" panose="020F0502020204030204" pitchFamily="34" charset="0"/>
                <a:cs typeface="Calibri" panose="020F0502020204030204" pitchFamily="34" charset="0"/>
              </a:rPr>
              <a:t> behaviour in each buttons are similar, except for the option text which the user selected. Therefore, it is more convenient if we use a function with parameter.</a:t>
            </a:r>
          </a:p>
          <a:p>
            <a:endParaRPr lang="en-ID" sz="1600" dirty="0"/>
          </a:p>
          <a:p>
            <a:r>
              <a:rPr lang="en-ID" sz="1200" dirty="0">
                <a:solidFill>
                  <a:srgbClr val="FF0000"/>
                </a:solidFill>
                <a:latin typeface="Consolas" panose="020B0609020204030204" pitchFamily="49" charset="0"/>
                <a:cs typeface="Consolas" panose="020B0609020204030204" pitchFamily="49" charset="0"/>
              </a:rPr>
              <a:t>void </a:t>
            </a:r>
            <a:r>
              <a:rPr lang="en-ID" sz="1200" dirty="0" err="1">
                <a:solidFill>
                  <a:srgbClr val="FF0000"/>
                </a:solidFill>
                <a:latin typeface="Consolas" panose="020B0609020204030204" pitchFamily="49" charset="0"/>
                <a:cs typeface="Consolas" panose="020B0609020204030204" pitchFamily="49" charset="0"/>
              </a:rPr>
              <a:t>checkAnswer</a:t>
            </a:r>
            <a:r>
              <a:rPr lang="en-ID" sz="1200" dirty="0">
                <a:solidFill>
                  <a:srgbClr val="FF0000"/>
                </a:solidFill>
                <a:latin typeface="Consolas" panose="020B0609020204030204" pitchFamily="49" charset="0"/>
                <a:cs typeface="Consolas" panose="020B0609020204030204" pitchFamily="49" charset="0"/>
              </a:rPr>
              <a:t>(String answer) {</a:t>
            </a:r>
          </a:p>
          <a:p>
            <a:r>
              <a:rPr lang="en-ID" sz="1200" dirty="0">
                <a:solidFill>
                  <a:srgbClr val="FF0000"/>
                </a:solidFill>
                <a:latin typeface="Consolas" panose="020B0609020204030204" pitchFamily="49" charset="0"/>
                <a:cs typeface="Consolas" panose="020B0609020204030204" pitchFamily="49" charset="0"/>
              </a:rPr>
              <a:t>    </a:t>
            </a:r>
            <a:r>
              <a:rPr lang="en-ID" sz="1200" dirty="0" err="1">
                <a:solidFill>
                  <a:srgbClr val="FF0000"/>
                </a:solidFill>
                <a:latin typeface="Consolas" panose="020B0609020204030204" pitchFamily="49" charset="0"/>
                <a:cs typeface="Consolas" panose="020B0609020204030204" pitchFamily="49" charset="0"/>
              </a:rPr>
              <a:t>setState</a:t>
            </a:r>
            <a:r>
              <a:rPr lang="en-ID" sz="1200" dirty="0">
                <a:solidFill>
                  <a:srgbClr val="FF0000"/>
                </a:solidFill>
                <a:latin typeface="Consolas" panose="020B0609020204030204" pitchFamily="49" charset="0"/>
                <a:cs typeface="Consolas" panose="020B0609020204030204" pitchFamily="49" charset="0"/>
              </a:rPr>
              <a:t>(() {</a:t>
            </a:r>
          </a:p>
          <a:p>
            <a:r>
              <a:rPr lang="en-ID" sz="1200" dirty="0">
                <a:solidFill>
                  <a:srgbClr val="FF0000"/>
                </a:solidFill>
                <a:latin typeface="Consolas" panose="020B0609020204030204" pitchFamily="49" charset="0"/>
                <a:cs typeface="Consolas" panose="020B0609020204030204" pitchFamily="49" charset="0"/>
              </a:rPr>
              <a:t>      if (answer == _questions[_</a:t>
            </a:r>
            <a:r>
              <a:rPr lang="en-ID" sz="1200" dirty="0" err="1">
                <a:solidFill>
                  <a:srgbClr val="FF0000"/>
                </a:solidFill>
                <a:latin typeface="Consolas" panose="020B0609020204030204" pitchFamily="49" charset="0"/>
                <a:cs typeface="Consolas" panose="020B0609020204030204" pitchFamily="49" charset="0"/>
              </a:rPr>
              <a:t>question_no</a:t>
            </a:r>
            <a:r>
              <a:rPr lang="en-ID" sz="1200" dirty="0">
                <a:solidFill>
                  <a:srgbClr val="FF0000"/>
                </a:solidFill>
                <a:latin typeface="Consolas" panose="020B0609020204030204" pitchFamily="49" charset="0"/>
                <a:cs typeface="Consolas" panose="020B0609020204030204" pitchFamily="49" charset="0"/>
              </a:rPr>
              <a:t>].answer) {</a:t>
            </a:r>
          </a:p>
          <a:p>
            <a:r>
              <a:rPr lang="en-ID" sz="1200" dirty="0">
                <a:solidFill>
                  <a:srgbClr val="FF0000"/>
                </a:solidFill>
                <a:latin typeface="Consolas" panose="020B0609020204030204" pitchFamily="49" charset="0"/>
                <a:cs typeface="Consolas" panose="020B0609020204030204" pitchFamily="49" charset="0"/>
              </a:rPr>
              <a:t>        _point += 100;</a:t>
            </a:r>
          </a:p>
          <a:p>
            <a:r>
              <a:rPr lang="en-ID" sz="1200" dirty="0">
                <a:solidFill>
                  <a:srgbClr val="FF0000"/>
                </a:solidFill>
                <a:latin typeface="Consolas" panose="020B0609020204030204" pitchFamily="49" charset="0"/>
                <a:cs typeface="Consolas" panose="020B0609020204030204" pitchFamily="49" charset="0"/>
              </a:rPr>
              <a:t>      }</a:t>
            </a:r>
          </a:p>
          <a:p>
            <a:r>
              <a:rPr lang="en-ID" sz="1200" b="0" dirty="0">
                <a:solidFill>
                  <a:srgbClr val="FF0000"/>
                </a:solidFill>
                <a:effectLst/>
                <a:latin typeface="Consolas" panose="020B0609020204030204" pitchFamily="49" charset="0"/>
              </a:rPr>
              <a:t>if(_</a:t>
            </a:r>
            <a:r>
              <a:rPr lang="en-ID" sz="1200" b="0" dirty="0" err="1">
                <a:solidFill>
                  <a:srgbClr val="FF0000"/>
                </a:solidFill>
                <a:effectLst/>
                <a:latin typeface="Consolas" panose="020B0609020204030204" pitchFamily="49" charset="0"/>
              </a:rPr>
              <a:t>question_no</a:t>
            </a:r>
            <a:r>
              <a:rPr lang="en-ID" sz="1200" b="0" dirty="0">
                <a:solidFill>
                  <a:srgbClr val="FF0000"/>
                </a:solidFill>
                <a:effectLst/>
                <a:latin typeface="Consolas" panose="020B0609020204030204" pitchFamily="49" charset="0"/>
              </a:rPr>
              <a:t>==_questions.length-1)</a:t>
            </a:r>
          </a:p>
          <a:p>
            <a:r>
              <a:rPr lang="en-ID" sz="1200" b="0" dirty="0">
                <a:solidFill>
                  <a:srgbClr val="FF0000"/>
                </a:solidFill>
                <a:effectLst/>
                <a:latin typeface="Consolas" panose="020B0609020204030204" pitchFamily="49" charset="0"/>
              </a:rPr>
              <a:t>          {</a:t>
            </a:r>
          </a:p>
          <a:p>
            <a:r>
              <a:rPr lang="en-ID" sz="1200" b="0" dirty="0">
                <a:solidFill>
                  <a:srgbClr val="FF0000"/>
                </a:solidFill>
                <a:effectLst/>
                <a:latin typeface="Consolas" panose="020B0609020204030204" pitchFamily="49" charset="0"/>
              </a:rPr>
              <a:t>            </a:t>
            </a:r>
            <a:r>
              <a:rPr lang="en-ID" sz="1200" b="0" dirty="0" err="1">
                <a:solidFill>
                  <a:srgbClr val="FF0000"/>
                </a:solidFill>
                <a:effectLst/>
                <a:latin typeface="Consolas" panose="020B0609020204030204" pitchFamily="49" charset="0"/>
              </a:rPr>
              <a:t>endGame</a:t>
            </a:r>
            <a:r>
              <a:rPr lang="en-ID" sz="1200" b="0" dirty="0">
                <a:solidFill>
                  <a:srgbClr val="FF0000"/>
                </a:solidFill>
                <a:effectLst/>
                <a:latin typeface="Consolas" panose="020B0609020204030204" pitchFamily="49" charset="0"/>
              </a:rPr>
              <a:t>();</a:t>
            </a:r>
          </a:p>
          <a:p>
            <a:r>
              <a:rPr lang="en-ID" sz="1200" b="0" dirty="0">
                <a:solidFill>
                  <a:srgbClr val="FF0000"/>
                </a:solidFill>
                <a:effectLst/>
                <a:latin typeface="Consolas" panose="020B0609020204030204" pitchFamily="49" charset="0"/>
              </a:rPr>
              <a:t>          }</a:t>
            </a:r>
          </a:p>
          <a:p>
            <a:r>
              <a:rPr lang="en-ID" sz="1200" b="0" dirty="0">
                <a:solidFill>
                  <a:srgbClr val="FF0000"/>
                </a:solidFill>
                <a:effectLst/>
                <a:latin typeface="Consolas" panose="020B0609020204030204" pitchFamily="49" charset="0"/>
              </a:rPr>
              <a:t>          else</a:t>
            </a:r>
          </a:p>
          <a:p>
            <a:r>
              <a:rPr lang="en-ID" sz="1200" b="0" dirty="0">
                <a:solidFill>
                  <a:srgbClr val="FF0000"/>
                </a:solidFill>
                <a:effectLst/>
                <a:latin typeface="Consolas" panose="020B0609020204030204" pitchFamily="49" charset="0"/>
              </a:rPr>
              <a:t>          {</a:t>
            </a:r>
          </a:p>
          <a:p>
            <a:r>
              <a:rPr lang="en-ID" sz="1200" b="0" dirty="0">
                <a:solidFill>
                  <a:srgbClr val="FF0000"/>
                </a:solidFill>
                <a:effectLst/>
                <a:latin typeface="Consolas" panose="020B0609020204030204" pitchFamily="49" charset="0"/>
              </a:rPr>
              <a:t>            //</a:t>
            </a:r>
            <a:r>
              <a:rPr lang="en-ID" sz="1200" b="0" dirty="0" err="1">
                <a:solidFill>
                  <a:srgbClr val="FF0000"/>
                </a:solidFill>
                <a:effectLst/>
                <a:latin typeface="Consolas" panose="020B0609020204030204" pitchFamily="49" charset="0"/>
              </a:rPr>
              <a:t>jika</a:t>
            </a:r>
            <a:r>
              <a:rPr lang="en-ID" sz="1200" b="0" dirty="0">
                <a:solidFill>
                  <a:srgbClr val="FF0000"/>
                </a:solidFill>
                <a:effectLst/>
                <a:latin typeface="Consolas" panose="020B0609020204030204" pitchFamily="49" charset="0"/>
              </a:rPr>
              <a:t> </a:t>
            </a:r>
            <a:r>
              <a:rPr lang="en-ID" sz="1200" b="0" dirty="0" err="1">
                <a:solidFill>
                  <a:srgbClr val="FF0000"/>
                </a:solidFill>
                <a:effectLst/>
                <a:latin typeface="Consolas" panose="020B0609020204030204" pitchFamily="49" charset="0"/>
              </a:rPr>
              <a:t>belum</a:t>
            </a:r>
            <a:endParaRPr lang="en-ID" sz="1200" b="0" dirty="0">
              <a:solidFill>
                <a:srgbClr val="FF0000"/>
              </a:solidFill>
              <a:effectLst/>
              <a:latin typeface="Consolas" panose="020B0609020204030204" pitchFamily="49" charset="0"/>
            </a:endParaRPr>
          </a:p>
          <a:p>
            <a:r>
              <a:rPr lang="en-ID" sz="1200" b="0" dirty="0">
                <a:solidFill>
                  <a:srgbClr val="FF0000"/>
                </a:solidFill>
                <a:effectLst/>
                <a:latin typeface="Consolas" panose="020B0609020204030204" pitchFamily="49" charset="0"/>
              </a:rPr>
              <a:t>            _</a:t>
            </a:r>
            <a:r>
              <a:rPr lang="en-ID" sz="1200" b="0" dirty="0" err="1">
                <a:solidFill>
                  <a:srgbClr val="FF0000"/>
                </a:solidFill>
                <a:effectLst/>
                <a:latin typeface="Consolas" panose="020B0609020204030204" pitchFamily="49" charset="0"/>
              </a:rPr>
              <a:t>question_no</a:t>
            </a:r>
            <a:r>
              <a:rPr lang="en-ID" sz="1200" b="0" dirty="0">
                <a:solidFill>
                  <a:srgbClr val="FF0000"/>
                </a:solidFill>
                <a:effectLst/>
                <a:latin typeface="Consolas" panose="020B0609020204030204" pitchFamily="49" charset="0"/>
              </a:rPr>
              <a:t>++;</a:t>
            </a:r>
          </a:p>
          <a:p>
            <a:r>
              <a:rPr lang="en-ID" sz="1200" b="0" dirty="0">
                <a:solidFill>
                  <a:srgbClr val="FF0000"/>
                </a:solidFill>
                <a:effectLst/>
                <a:latin typeface="Consolas" panose="020B0609020204030204" pitchFamily="49" charset="0"/>
              </a:rPr>
              <a:t>            _</a:t>
            </a:r>
            <a:r>
              <a:rPr lang="en-ID" sz="1200" b="0" dirty="0" err="1">
                <a:solidFill>
                  <a:srgbClr val="FF0000"/>
                </a:solidFill>
                <a:effectLst/>
                <a:latin typeface="Consolas" panose="020B0609020204030204" pitchFamily="49" charset="0"/>
              </a:rPr>
              <a:t>hitung</a:t>
            </a:r>
            <a:r>
              <a:rPr lang="en-ID" sz="1200" b="0" dirty="0">
                <a:solidFill>
                  <a:srgbClr val="FF0000"/>
                </a:solidFill>
                <a:effectLst/>
                <a:latin typeface="Consolas" panose="020B0609020204030204" pitchFamily="49" charset="0"/>
              </a:rPr>
              <a:t>=_</a:t>
            </a:r>
            <a:r>
              <a:rPr lang="en-ID" sz="1200" b="0" dirty="0" err="1">
                <a:solidFill>
                  <a:srgbClr val="FF0000"/>
                </a:solidFill>
                <a:effectLst/>
                <a:latin typeface="Consolas" panose="020B0609020204030204" pitchFamily="49" charset="0"/>
              </a:rPr>
              <a:t>initValue</a:t>
            </a:r>
            <a:r>
              <a:rPr lang="en-ID" sz="1200" b="0" dirty="0">
                <a:solidFill>
                  <a:srgbClr val="FF0000"/>
                </a:solidFill>
                <a:effectLst/>
                <a:latin typeface="Consolas" panose="020B0609020204030204" pitchFamily="49" charset="0"/>
              </a:rPr>
              <a:t>;</a:t>
            </a:r>
          </a:p>
          <a:p>
            <a:r>
              <a:rPr lang="en-ID" sz="1200" b="0" dirty="0">
                <a:solidFill>
                  <a:srgbClr val="FF0000"/>
                </a:solidFill>
                <a:effectLst/>
                <a:latin typeface="Consolas" panose="020B0609020204030204" pitchFamily="49" charset="0"/>
              </a:rPr>
              <a:t>          }</a:t>
            </a:r>
          </a:p>
          <a:p>
            <a:r>
              <a:rPr lang="en-ID" sz="1200" dirty="0">
                <a:solidFill>
                  <a:srgbClr val="FF0000"/>
                </a:solidFill>
                <a:latin typeface="Consolas" panose="020B0609020204030204" pitchFamily="49" charset="0"/>
                <a:cs typeface="Consolas" panose="020B0609020204030204" pitchFamily="49" charset="0"/>
              </a:rPr>
              <a:t>    });</a:t>
            </a:r>
          </a:p>
          <a:p>
            <a:r>
              <a:rPr lang="en-ID" sz="1200" dirty="0">
                <a:solidFill>
                  <a:srgbClr val="FF0000"/>
                </a:solidFill>
                <a:latin typeface="Consolas" panose="020B0609020204030204" pitchFamily="49" charset="0"/>
                <a:cs typeface="Consolas" panose="020B0609020204030204" pitchFamily="49" charset="0"/>
              </a:rPr>
              <a:t>  }</a:t>
            </a:r>
          </a:p>
          <a:p>
            <a:endParaRPr lang="en-ID" sz="1200" dirty="0">
              <a:effectLst/>
              <a:latin typeface="Helvetica Neue" panose="02000503000000020004" pitchFamily="2" charset="0"/>
            </a:endParaRPr>
          </a:p>
        </p:txBody>
      </p:sp>
      <p:sp>
        <p:nvSpPr>
          <p:cNvPr id="3" name="Oval 2">
            <a:extLst>
              <a:ext uri="{FF2B5EF4-FFF2-40B4-BE49-F238E27FC236}">
                <a16:creationId xmlns:a16="http://schemas.microsoft.com/office/drawing/2014/main" id="{47F73A12-B679-8B49-91E1-1FD5E27D0FDE}"/>
              </a:ext>
            </a:extLst>
          </p:cNvPr>
          <p:cNvSpPr/>
          <p:nvPr/>
        </p:nvSpPr>
        <p:spPr>
          <a:xfrm>
            <a:off x="1535067" y="2699656"/>
            <a:ext cx="884283" cy="339272"/>
          </a:xfrm>
          <a:prstGeom prst="ellipse">
            <a:avLst/>
          </a:prstGeom>
          <a:no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3793557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Adding </a:t>
            </a:r>
            <a:r>
              <a:rPr lang="en-US" sz="3600" b="1" dirty="0" err="1">
                <a:solidFill>
                  <a:srgbClr val="000090"/>
                </a:solidFill>
              </a:rPr>
              <a:t>onPressed</a:t>
            </a:r>
            <a:r>
              <a:rPr lang="en-US" sz="3600" b="1" dirty="0">
                <a:solidFill>
                  <a:srgbClr val="000090"/>
                </a:solidFill>
              </a:rPr>
              <a:t> (2)</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B9333865-1FF3-A84D-8FC0-3C73A08DC3CD}"/>
              </a:ext>
            </a:extLst>
          </p:cNvPr>
          <p:cNvSpPr/>
          <p:nvPr/>
        </p:nvSpPr>
        <p:spPr>
          <a:xfrm>
            <a:off x="460375" y="609804"/>
            <a:ext cx="6393272" cy="3970318"/>
          </a:xfrm>
          <a:prstGeom prst="rect">
            <a:avLst/>
          </a:prstGeom>
        </p:spPr>
        <p:txBody>
          <a:bodyPr wrap="square">
            <a:spAutoFit/>
          </a:bodyPr>
          <a:lstStyle/>
          <a:p>
            <a:r>
              <a:rPr lang="en-ID" sz="1200" dirty="0">
                <a:latin typeface="Consolas" panose="020B0609020204030204" pitchFamily="49" charset="0"/>
                <a:cs typeface="Consolas" panose="020B0609020204030204" pitchFamily="49" charset="0"/>
              </a:rPr>
              <a:t>        </a:t>
            </a:r>
            <a:r>
              <a:rPr lang="en-ID" sz="1200" dirty="0" err="1">
                <a:latin typeface="Consolas" panose="020B0609020204030204" pitchFamily="49" charset="0"/>
                <a:cs typeface="Consolas" panose="020B0609020204030204" pitchFamily="49" charset="0"/>
              </a:rPr>
              <a:t>TextButton</a:t>
            </a:r>
            <a:r>
              <a:rPr lang="en-ID" sz="1200" dirty="0">
                <a:latin typeface="Consolas" panose="020B0609020204030204" pitchFamily="49" charset="0"/>
                <a:cs typeface="Consolas" panose="020B0609020204030204" pitchFamily="49" charset="0"/>
              </a:rPr>
              <a:t>(</a:t>
            </a:r>
          </a:p>
          <a:p>
            <a:r>
              <a:rPr lang="en-ID" sz="1200" dirty="0">
                <a:latin typeface="Consolas" panose="020B0609020204030204" pitchFamily="49" charset="0"/>
                <a:cs typeface="Consolas" panose="020B0609020204030204" pitchFamily="49" charset="0"/>
              </a:rPr>
              <a:t>            </a:t>
            </a:r>
            <a:r>
              <a:rPr lang="en-ID" sz="1200" dirty="0" err="1">
                <a:latin typeface="Consolas" panose="020B0609020204030204" pitchFamily="49" charset="0"/>
                <a:cs typeface="Consolas" panose="020B0609020204030204" pitchFamily="49" charset="0"/>
              </a:rPr>
              <a:t>onPressed</a:t>
            </a:r>
            <a:r>
              <a:rPr lang="en-ID" sz="1200" dirty="0">
                <a:latin typeface="Consolas" panose="020B0609020204030204" pitchFamily="49" charset="0"/>
                <a:cs typeface="Consolas" panose="020B0609020204030204" pitchFamily="49" charset="0"/>
              </a:rPr>
              <a:t>: () {</a:t>
            </a:r>
          </a:p>
          <a:p>
            <a:r>
              <a:rPr lang="en-ID" sz="1200" dirty="0">
                <a:latin typeface="Consolas" panose="020B0609020204030204" pitchFamily="49" charset="0"/>
                <a:cs typeface="Consolas" panose="020B0609020204030204" pitchFamily="49" charset="0"/>
              </a:rPr>
              <a:t> </a:t>
            </a:r>
            <a:r>
              <a:rPr lang="en-ID" sz="1200" dirty="0" err="1">
                <a:solidFill>
                  <a:srgbClr val="FF0000"/>
                </a:solidFill>
                <a:latin typeface="Consolas" panose="020B0609020204030204" pitchFamily="49" charset="0"/>
                <a:cs typeface="Consolas" panose="020B0609020204030204" pitchFamily="49" charset="0"/>
              </a:rPr>
              <a:t>checkAnswer</a:t>
            </a:r>
            <a:r>
              <a:rPr lang="en-ID" sz="1200" dirty="0">
                <a:solidFill>
                  <a:srgbClr val="FF0000"/>
                </a:solidFill>
                <a:latin typeface="Consolas" panose="020B0609020204030204" pitchFamily="49" charset="0"/>
                <a:cs typeface="Consolas" panose="020B0609020204030204" pitchFamily="49" charset="0"/>
              </a:rPr>
              <a:t>(_questions[_</a:t>
            </a:r>
            <a:r>
              <a:rPr lang="en-ID" sz="1200" dirty="0" err="1">
                <a:solidFill>
                  <a:srgbClr val="FF0000"/>
                </a:solidFill>
                <a:latin typeface="Consolas" panose="020B0609020204030204" pitchFamily="49" charset="0"/>
                <a:cs typeface="Consolas" panose="020B0609020204030204" pitchFamily="49" charset="0"/>
              </a:rPr>
              <a:t>question_no</a:t>
            </a:r>
            <a:r>
              <a:rPr lang="en-ID" sz="1200" dirty="0">
                <a:solidFill>
                  <a:srgbClr val="FF0000"/>
                </a:solidFill>
                <a:latin typeface="Consolas" panose="020B0609020204030204" pitchFamily="49" charset="0"/>
                <a:cs typeface="Consolas" panose="020B0609020204030204" pitchFamily="49" charset="0"/>
              </a:rPr>
              <a:t>].</a:t>
            </a:r>
            <a:r>
              <a:rPr lang="en-ID" sz="1200" dirty="0" err="1">
                <a:solidFill>
                  <a:srgbClr val="FF0000"/>
                </a:solidFill>
                <a:latin typeface="Consolas" panose="020B0609020204030204" pitchFamily="49" charset="0"/>
                <a:cs typeface="Consolas" panose="020B0609020204030204" pitchFamily="49" charset="0"/>
              </a:rPr>
              <a:t>optionA</a:t>
            </a:r>
            <a:r>
              <a:rPr lang="en-ID" sz="1200" dirty="0">
                <a:solidFill>
                  <a:srgbClr val="FF0000"/>
                </a:solidFill>
                <a:latin typeface="Consolas" panose="020B0609020204030204" pitchFamily="49" charset="0"/>
                <a:cs typeface="Consolas" panose="020B0609020204030204" pitchFamily="49" charset="0"/>
              </a:rPr>
              <a:t>);</a:t>
            </a:r>
          </a:p>
          <a:p>
            <a:r>
              <a:rPr lang="en-ID" sz="1200" dirty="0">
                <a:latin typeface="Consolas" panose="020B0609020204030204" pitchFamily="49" charset="0"/>
                <a:cs typeface="Consolas" panose="020B0609020204030204" pitchFamily="49" charset="0"/>
              </a:rPr>
              <a:t>            },</a:t>
            </a:r>
          </a:p>
          <a:p>
            <a:r>
              <a:rPr lang="en-ID" sz="1200" dirty="0">
                <a:latin typeface="Consolas" panose="020B0609020204030204" pitchFamily="49" charset="0"/>
                <a:cs typeface="Consolas" panose="020B0609020204030204" pitchFamily="49" charset="0"/>
              </a:rPr>
              <a:t>            child: Text("A. " + _questions[_</a:t>
            </a:r>
            <a:r>
              <a:rPr lang="en-ID" sz="1200" dirty="0" err="1">
                <a:latin typeface="Consolas" panose="020B0609020204030204" pitchFamily="49" charset="0"/>
                <a:cs typeface="Consolas" panose="020B0609020204030204" pitchFamily="49" charset="0"/>
              </a:rPr>
              <a:t>question_no</a:t>
            </a:r>
            <a:r>
              <a:rPr lang="en-ID" sz="1200" dirty="0">
                <a:latin typeface="Consolas" panose="020B0609020204030204" pitchFamily="49" charset="0"/>
                <a:cs typeface="Consolas" panose="020B0609020204030204" pitchFamily="49" charset="0"/>
              </a:rPr>
              <a:t>].</a:t>
            </a:r>
            <a:r>
              <a:rPr lang="en-ID" sz="1200" dirty="0" err="1">
                <a:latin typeface="Consolas" panose="020B0609020204030204" pitchFamily="49" charset="0"/>
                <a:cs typeface="Consolas" panose="020B0609020204030204" pitchFamily="49" charset="0"/>
              </a:rPr>
              <a:t>optionA</a:t>
            </a:r>
            <a:r>
              <a:rPr lang="en-ID" sz="1200" dirty="0">
                <a:latin typeface="Consolas" panose="020B0609020204030204" pitchFamily="49" charset="0"/>
                <a:cs typeface="Consolas" panose="020B0609020204030204" pitchFamily="49" charset="0"/>
              </a:rPr>
              <a:t>)),</a:t>
            </a:r>
          </a:p>
          <a:p>
            <a:r>
              <a:rPr lang="en-ID" sz="1200" dirty="0">
                <a:latin typeface="Consolas" panose="020B0609020204030204" pitchFamily="49" charset="0"/>
                <a:cs typeface="Consolas" panose="020B0609020204030204" pitchFamily="49" charset="0"/>
              </a:rPr>
              <a:t>        </a:t>
            </a:r>
            <a:r>
              <a:rPr lang="en-ID" sz="1200" dirty="0" err="1">
                <a:latin typeface="Consolas" panose="020B0609020204030204" pitchFamily="49" charset="0"/>
                <a:cs typeface="Consolas" panose="020B0609020204030204" pitchFamily="49" charset="0"/>
              </a:rPr>
              <a:t>TextButton</a:t>
            </a:r>
            <a:r>
              <a:rPr lang="en-ID" sz="1200" dirty="0">
                <a:latin typeface="Consolas" panose="020B0609020204030204" pitchFamily="49" charset="0"/>
                <a:cs typeface="Consolas" panose="020B0609020204030204" pitchFamily="49" charset="0"/>
              </a:rPr>
              <a:t>(</a:t>
            </a:r>
          </a:p>
          <a:p>
            <a:r>
              <a:rPr lang="en-ID" sz="1200" dirty="0">
                <a:latin typeface="Consolas" panose="020B0609020204030204" pitchFamily="49" charset="0"/>
                <a:cs typeface="Consolas" panose="020B0609020204030204" pitchFamily="49" charset="0"/>
              </a:rPr>
              <a:t>            </a:t>
            </a:r>
            <a:r>
              <a:rPr lang="en-ID" sz="1200" dirty="0" err="1">
                <a:latin typeface="Consolas" panose="020B0609020204030204" pitchFamily="49" charset="0"/>
                <a:cs typeface="Consolas" panose="020B0609020204030204" pitchFamily="49" charset="0"/>
              </a:rPr>
              <a:t>onPressed</a:t>
            </a:r>
            <a:r>
              <a:rPr lang="en-ID" sz="1200" dirty="0">
                <a:latin typeface="Consolas" panose="020B0609020204030204" pitchFamily="49" charset="0"/>
                <a:cs typeface="Consolas" panose="020B0609020204030204" pitchFamily="49" charset="0"/>
              </a:rPr>
              <a:t>: () {</a:t>
            </a:r>
          </a:p>
          <a:p>
            <a:r>
              <a:rPr lang="en-ID" sz="1200" dirty="0" err="1">
                <a:solidFill>
                  <a:srgbClr val="FF0000"/>
                </a:solidFill>
                <a:latin typeface="Consolas" panose="020B0609020204030204" pitchFamily="49" charset="0"/>
                <a:cs typeface="Consolas" panose="020B0609020204030204" pitchFamily="49" charset="0"/>
              </a:rPr>
              <a:t>checkAnswer</a:t>
            </a:r>
            <a:r>
              <a:rPr lang="en-ID" sz="1200" dirty="0">
                <a:solidFill>
                  <a:srgbClr val="FF0000"/>
                </a:solidFill>
                <a:latin typeface="Consolas" panose="020B0609020204030204" pitchFamily="49" charset="0"/>
                <a:cs typeface="Consolas" panose="020B0609020204030204" pitchFamily="49" charset="0"/>
              </a:rPr>
              <a:t>(_questions[_</a:t>
            </a:r>
            <a:r>
              <a:rPr lang="en-ID" sz="1200" dirty="0" err="1">
                <a:solidFill>
                  <a:srgbClr val="FF0000"/>
                </a:solidFill>
                <a:latin typeface="Consolas" panose="020B0609020204030204" pitchFamily="49" charset="0"/>
                <a:cs typeface="Consolas" panose="020B0609020204030204" pitchFamily="49" charset="0"/>
              </a:rPr>
              <a:t>question_no</a:t>
            </a:r>
            <a:r>
              <a:rPr lang="en-ID" sz="1200" dirty="0">
                <a:solidFill>
                  <a:srgbClr val="FF0000"/>
                </a:solidFill>
                <a:latin typeface="Consolas" panose="020B0609020204030204" pitchFamily="49" charset="0"/>
                <a:cs typeface="Consolas" panose="020B0609020204030204" pitchFamily="49" charset="0"/>
              </a:rPr>
              <a:t>].</a:t>
            </a:r>
            <a:r>
              <a:rPr lang="en-ID" sz="1200" dirty="0" err="1">
                <a:solidFill>
                  <a:srgbClr val="FF0000"/>
                </a:solidFill>
                <a:latin typeface="Consolas" panose="020B0609020204030204" pitchFamily="49" charset="0"/>
                <a:cs typeface="Consolas" panose="020B0609020204030204" pitchFamily="49" charset="0"/>
              </a:rPr>
              <a:t>optionB</a:t>
            </a:r>
            <a:r>
              <a:rPr lang="en-ID" sz="1200" dirty="0">
                <a:solidFill>
                  <a:srgbClr val="FF0000"/>
                </a:solidFill>
                <a:latin typeface="Consolas" panose="020B0609020204030204" pitchFamily="49" charset="0"/>
                <a:cs typeface="Consolas" panose="020B0609020204030204" pitchFamily="49" charset="0"/>
              </a:rPr>
              <a:t>);</a:t>
            </a:r>
          </a:p>
          <a:p>
            <a:r>
              <a:rPr lang="en-ID" sz="1200" dirty="0">
                <a:latin typeface="Consolas" panose="020B0609020204030204" pitchFamily="49" charset="0"/>
                <a:cs typeface="Consolas" panose="020B0609020204030204" pitchFamily="49" charset="0"/>
              </a:rPr>
              <a:t>            },</a:t>
            </a:r>
          </a:p>
          <a:p>
            <a:r>
              <a:rPr lang="en-ID" sz="1200" dirty="0">
                <a:latin typeface="Consolas" panose="020B0609020204030204" pitchFamily="49" charset="0"/>
                <a:cs typeface="Consolas" panose="020B0609020204030204" pitchFamily="49" charset="0"/>
              </a:rPr>
              <a:t>            child: Text("B. " + _questions[_</a:t>
            </a:r>
            <a:r>
              <a:rPr lang="en-ID" sz="1200" dirty="0" err="1">
                <a:latin typeface="Consolas" panose="020B0609020204030204" pitchFamily="49" charset="0"/>
                <a:cs typeface="Consolas" panose="020B0609020204030204" pitchFamily="49" charset="0"/>
              </a:rPr>
              <a:t>question_no</a:t>
            </a:r>
            <a:r>
              <a:rPr lang="en-ID" sz="1200" dirty="0">
                <a:latin typeface="Consolas" panose="020B0609020204030204" pitchFamily="49" charset="0"/>
                <a:cs typeface="Consolas" panose="020B0609020204030204" pitchFamily="49" charset="0"/>
              </a:rPr>
              <a:t>].</a:t>
            </a:r>
            <a:r>
              <a:rPr lang="en-ID" sz="1200" dirty="0" err="1">
                <a:latin typeface="Consolas" panose="020B0609020204030204" pitchFamily="49" charset="0"/>
                <a:cs typeface="Consolas" panose="020B0609020204030204" pitchFamily="49" charset="0"/>
              </a:rPr>
              <a:t>optionB</a:t>
            </a:r>
            <a:r>
              <a:rPr lang="en-ID" sz="1200" dirty="0">
                <a:latin typeface="Consolas" panose="020B0609020204030204" pitchFamily="49" charset="0"/>
                <a:cs typeface="Consolas" panose="020B0609020204030204" pitchFamily="49" charset="0"/>
              </a:rPr>
              <a:t>)),</a:t>
            </a:r>
          </a:p>
          <a:p>
            <a:r>
              <a:rPr lang="en-ID" sz="1200" dirty="0">
                <a:latin typeface="Consolas" panose="020B0609020204030204" pitchFamily="49" charset="0"/>
                <a:cs typeface="Consolas" panose="020B0609020204030204" pitchFamily="49" charset="0"/>
              </a:rPr>
              <a:t>        </a:t>
            </a:r>
            <a:r>
              <a:rPr lang="en-ID" sz="1200" dirty="0" err="1">
                <a:latin typeface="Consolas" panose="020B0609020204030204" pitchFamily="49" charset="0"/>
                <a:cs typeface="Consolas" panose="020B0609020204030204" pitchFamily="49" charset="0"/>
              </a:rPr>
              <a:t>TextButton</a:t>
            </a:r>
            <a:r>
              <a:rPr lang="en-ID" sz="1200" dirty="0">
                <a:latin typeface="Consolas" panose="020B0609020204030204" pitchFamily="49" charset="0"/>
                <a:cs typeface="Consolas" panose="020B0609020204030204" pitchFamily="49" charset="0"/>
              </a:rPr>
              <a:t>(</a:t>
            </a:r>
          </a:p>
          <a:p>
            <a:r>
              <a:rPr lang="en-ID" sz="1200" dirty="0">
                <a:latin typeface="Consolas" panose="020B0609020204030204" pitchFamily="49" charset="0"/>
                <a:cs typeface="Consolas" panose="020B0609020204030204" pitchFamily="49" charset="0"/>
              </a:rPr>
              <a:t>            </a:t>
            </a:r>
            <a:r>
              <a:rPr lang="en-ID" sz="1200" dirty="0" err="1">
                <a:latin typeface="Consolas" panose="020B0609020204030204" pitchFamily="49" charset="0"/>
                <a:cs typeface="Consolas" panose="020B0609020204030204" pitchFamily="49" charset="0"/>
              </a:rPr>
              <a:t>onPressed</a:t>
            </a:r>
            <a:r>
              <a:rPr lang="en-ID" sz="1200" dirty="0">
                <a:latin typeface="Consolas" panose="020B0609020204030204" pitchFamily="49" charset="0"/>
                <a:cs typeface="Consolas" panose="020B0609020204030204" pitchFamily="49" charset="0"/>
              </a:rPr>
              <a:t>: () {</a:t>
            </a:r>
          </a:p>
          <a:p>
            <a:r>
              <a:rPr lang="en-ID" sz="1200" dirty="0" err="1">
                <a:solidFill>
                  <a:srgbClr val="FF0000"/>
                </a:solidFill>
                <a:latin typeface="Consolas" panose="020B0609020204030204" pitchFamily="49" charset="0"/>
                <a:cs typeface="Consolas" panose="020B0609020204030204" pitchFamily="49" charset="0"/>
              </a:rPr>
              <a:t>checkAnswer</a:t>
            </a:r>
            <a:r>
              <a:rPr lang="en-ID" sz="1200" dirty="0">
                <a:solidFill>
                  <a:srgbClr val="FF0000"/>
                </a:solidFill>
                <a:latin typeface="Consolas" panose="020B0609020204030204" pitchFamily="49" charset="0"/>
                <a:cs typeface="Consolas" panose="020B0609020204030204" pitchFamily="49" charset="0"/>
              </a:rPr>
              <a:t>(_questions[_</a:t>
            </a:r>
            <a:r>
              <a:rPr lang="en-ID" sz="1200" dirty="0" err="1">
                <a:solidFill>
                  <a:srgbClr val="FF0000"/>
                </a:solidFill>
                <a:latin typeface="Consolas" panose="020B0609020204030204" pitchFamily="49" charset="0"/>
                <a:cs typeface="Consolas" panose="020B0609020204030204" pitchFamily="49" charset="0"/>
              </a:rPr>
              <a:t>question_no</a:t>
            </a:r>
            <a:r>
              <a:rPr lang="en-ID" sz="1200" dirty="0">
                <a:solidFill>
                  <a:srgbClr val="FF0000"/>
                </a:solidFill>
                <a:latin typeface="Consolas" panose="020B0609020204030204" pitchFamily="49" charset="0"/>
                <a:cs typeface="Consolas" panose="020B0609020204030204" pitchFamily="49" charset="0"/>
              </a:rPr>
              <a:t>].</a:t>
            </a:r>
            <a:r>
              <a:rPr lang="en-ID" sz="1200" dirty="0" err="1">
                <a:solidFill>
                  <a:srgbClr val="FF0000"/>
                </a:solidFill>
                <a:latin typeface="Consolas" panose="020B0609020204030204" pitchFamily="49" charset="0"/>
                <a:cs typeface="Consolas" panose="020B0609020204030204" pitchFamily="49" charset="0"/>
              </a:rPr>
              <a:t>optionC</a:t>
            </a:r>
            <a:r>
              <a:rPr lang="en-ID" sz="1200" dirty="0">
                <a:solidFill>
                  <a:srgbClr val="FF0000"/>
                </a:solidFill>
                <a:latin typeface="Consolas" panose="020B0609020204030204" pitchFamily="49" charset="0"/>
                <a:cs typeface="Consolas" panose="020B0609020204030204" pitchFamily="49" charset="0"/>
              </a:rPr>
              <a:t>);</a:t>
            </a:r>
          </a:p>
          <a:p>
            <a:r>
              <a:rPr lang="en-ID" sz="1200" dirty="0">
                <a:latin typeface="Consolas" panose="020B0609020204030204" pitchFamily="49" charset="0"/>
                <a:cs typeface="Consolas" panose="020B0609020204030204" pitchFamily="49" charset="0"/>
              </a:rPr>
              <a:t>            },</a:t>
            </a:r>
          </a:p>
          <a:p>
            <a:r>
              <a:rPr lang="en-ID" sz="1200" dirty="0">
                <a:latin typeface="Consolas" panose="020B0609020204030204" pitchFamily="49" charset="0"/>
                <a:cs typeface="Consolas" panose="020B0609020204030204" pitchFamily="49" charset="0"/>
              </a:rPr>
              <a:t>            child: Text("C. " + _questions[_</a:t>
            </a:r>
            <a:r>
              <a:rPr lang="en-ID" sz="1200" dirty="0" err="1">
                <a:latin typeface="Consolas" panose="020B0609020204030204" pitchFamily="49" charset="0"/>
                <a:cs typeface="Consolas" panose="020B0609020204030204" pitchFamily="49" charset="0"/>
              </a:rPr>
              <a:t>question_no</a:t>
            </a:r>
            <a:r>
              <a:rPr lang="en-ID" sz="1200" dirty="0">
                <a:latin typeface="Consolas" panose="020B0609020204030204" pitchFamily="49" charset="0"/>
                <a:cs typeface="Consolas" panose="020B0609020204030204" pitchFamily="49" charset="0"/>
              </a:rPr>
              <a:t>].</a:t>
            </a:r>
            <a:r>
              <a:rPr lang="en-ID" sz="1200" dirty="0" err="1">
                <a:latin typeface="Consolas" panose="020B0609020204030204" pitchFamily="49" charset="0"/>
                <a:cs typeface="Consolas" panose="020B0609020204030204" pitchFamily="49" charset="0"/>
              </a:rPr>
              <a:t>optionC</a:t>
            </a:r>
            <a:r>
              <a:rPr lang="en-ID" sz="1200" dirty="0">
                <a:latin typeface="Consolas" panose="020B0609020204030204" pitchFamily="49" charset="0"/>
                <a:cs typeface="Consolas" panose="020B0609020204030204" pitchFamily="49" charset="0"/>
              </a:rPr>
              <a:t>)),</a:t>
            </a:r>
          </a:p>
          <a:p>
            <a:r>
              <a:rPr lang="en-ID" sz="1200" dirty="0">
                <a:latin typeface="Consolas" panose="020B0609020204030204" pitchFamily="49" charset="0"/>
                <a:cs typeface="Consolas" panose="020B0609020204030204" pitchFamily="49" charset="0"/>
              </a:rPr>
              <a:t>        </a:t>
            </a:r>
            <a:r>
              <a:rPr lang="en-ID" sz="1200" dirty="0" err="1">
                <a:latin typeface="Consolas" panose="020B0609020204030204" pitchFamily="49" charset="0"/>
                <a:cs typeface="Consolas" panose="020B0609020204030204" pitchFamily="49" charset="0"/>
              </a:rPr>
              <a:t>TextButton</a:t>
            </a:r>
            <a:r>
              <a:rPr lang="en-ID" sz="1200" dirty="0">
                <a:latin typeface="Consolas" panose="020B0609020204030204" pitchFamily="49" charset="0"/>
                <a:cs typeface="Consolas" panose="020B0609020204030204" pitchFamily="49" charset="0"/>
              </a:rPr>
              <a:t>(</a:t>
            </a:r>
          </a:p>
          <a:p>
            <a:r>
              <a:rPr lang="en-ID" sz="1200" dirty="0">
                <a:latin typeface="Consolas" panose="020B0609020204030204" pitchFamily="49" charset="0"/>
                <a:cs typeface="Consolas" panose="020B0609020204030204" pitchFamily="49" charset="0"/>
              </a:rPr>
              <a:t>            </a:t>
            </a:r>
            <a:r>
              <a:rPr lang="en-ID" sz="1200" dirty="0" err="1">
                <a:latin typeface="Consolas" panose="020B0609020204030204" pitchFamily="49" charset="0"/>
                <a:cs typeface="Consolas" panose="020B0609020204030204" pitchFamily="49" charset="0"/>
              </a:rPr>
              <a:t>onPressed</a:t>
            </a:r>
            <a:r>
              <a:rPr lang="en-ID" sz="1200" dirty="0">
                <a:latin typeface="Consolas" panose="020B0609020204030204" pitchFamily="49" charset="0"/>
                <a:cs typeface="Consolas" panose="020B0609020204030204" pitchFamily="49" charset="0"/>
              </a:rPr>
              <a:t>: () {</a:t>
            </a:r>
          </a:p>
          <a:p>
            <a:r>
              <a:rPr lang="en-ID" sz="1200" dirty="0" err="1">
                <a:solidFill>
                  <a:srgbClr val="FF0000"/>
                </a:solidFill>
                <a:latin typeface="Consolas" panose="020B0609020204030204" pitchFamily="49" charset="0"/>
                <a:cs typeface="Consolas" panose="020B0609020204030204" pitchFamily="49" charset="0"/>
              </a:rPr>
              <a:t>checkAnswer</a:t>
            </a:r>
            <a:r>
              <a:rPr lang="en-ID" sz="1200" dirty="0">
                <a:solidFill>
                  <a:srgbClr val="FF0000"/>
                </a:solidFill>
                <a:latin typeface="Consolas" panose="020B0609020204030204" pitchFamily="49" charset="0"/>
                <a:cs typeface="Consolas" panose="020B0609020204030204" pitchFamily="49" charset="0"/>
              </a:rPr>
              <a:t>(_questions[_</a:t>
            </a:r>
            <a:r>
              <a:rPr lang="en-ID" sz="1200" dirty="0" err="1">
                <a:solidFill>
                  <a:srgbClr val="FF0000"/>
                </a:solidFill>
                <a:latin typeface="Consolas" panose="020B0609020204030204" pitchFamily="49" charset="0"/>
                <a:cs typeface="Consolas" panose="020B0609020204030204" pitchFamily="49" charset="0"/>
              </a:rPr>
              <a:t>question_no</a:t>
            </a:r>
            <a:r>
              <a:rPr lang="en-ID" sz="1200" dirty="0">
                <a:solidFill>
                  <a:srgbClr val="FF0000"/>
                </a:solidFill>
                <a:latin typeface="Consolas" panose="020B0609020204030204" pitchFamily="49" charset="0"/>
                <a:cs typeface="Consolas" panose="020B0609020204030204" pitchFamily="49" charset="0"/>
              </a:rPr>
              <a:t>].</a:t>
            </a:r>
            <a:r>
              <a:rPr lang="en-ID" sz="1200" dirty="0" err="1">
                <a:solidFill>
                  <a:srgbClr val="FF0000"/>
                </a:solidFill>
                <a:latin typeface="Consolas" panose="020B0609020204030204" pitchFamily="49" charset="0"/>
                <a:cs typeface="Consolas" panose="020B0609020204030204" pitchFamily="49" charset="0"/>
              </a:rPr>
              <a:t>optionD</a:t>
            </a:r>
            <a:r>
              <a:rPr lang="en-ID" sz="1200" dirty="0">
                <a:solidFill>
                  <a:srgbClr val="FF0000"/>
                </a:solidFill>
                <a:latin typeface="Consolas" panose="020B0609020204030204" pitchFamily="49" charset="0"/>
                <a:cs typeface="Consolas" panose="020B0609020204030204" pitchFamily="49" charset="0"/>
              </a:rPr>
              <a:t>);</a:t>
            </a:r>
          </a:p>
          <a:p>
            <a:r>
              <a:rPr lang="en-ID" sz="1200" dirty="0">
                <a:latin typeface="Consolas" panose="020B0609020204030204" pitchFamily="49" charset="0"/>
                <a:cs typeface="Consolas" panose="020B0609020204030204" pitchFamily="49" charset="0"/>
              </a:rPr>
              <a:t>            },</a:t>
            </a:r>
          </a:p>
          <a:p>
            <a:r>
              <a:rPr lang="en-ID" sz="1200" dirty="0">
                <a:latin typeface="Consolas" panose="020B0609020204030204" pitchFamily="49" charset="0"/>
                <a:cs typeface="Consolas" panose="020B0609020204030204" pitchFamily="49" charset="0"/>
              </a:rPr>
              <a:t>            child: Text("D. " + _questions[_</a:t>
            </a:r>
            <a:r>
              <a:rPr lang="en-ID" sz="1200" dirty="0" err="1">
                <a:latin typeface="Consolas" panose="020B0609020204030204" pitchFamily="49" charset="0"/>
                <a:cs typeface="Consolas" panose="020B0609020204030204" pitchFamily="49" charset="0"/>
              </a:rPr>
              <a:t>question_no</a:t>
            </a:r>
            <a:r>
              <a:rPr lang="en-ID" sz="1200" dirty="0">
                <a:latin typeface="Consolas" panose="020B0609020204030204" pitchFamily="49" charset="0"/>
                <a:cs typeface="Consolas" panose="020B0609020204030204" pitchFamily="49" charset="0"/>
              </a:rPr>
              <a:t>].</a:t>
            </a:r>
            <a:r>
              <a:rPr lang="en-ID" sz="1200" dirty="0" err="1">
                <a:latin typeface="Consolas" panose="020B0609020204030204" pitchFamily="49" charset="0"/>
                <a:cs typeface="Consolas" panose="020B0609020204030204" pitchFamily="49" charset="0"/>
              </a:rPr>
              <a:t>optionD</a:t>
            </a:r>
            <a:r>
              <a:rPr lang="en-ID" sz="1200" dirty="0">
                <a:latin typeface="Consolas" panose="020B0609020204030204" pitchFamily="49" charset="0"/>
                <a:cs typeface="Consolas" panose="020B0609020204030204" pitchFamily="49" charset="0"/>
              </a:rPr>
              <a:t>)),</a:t>
            </a:r>
          </a:p>
          <a:p>
            <a:r>
              <a:rPr lang="en-ID" sz="1200" dirty="0">
                <a:latin typeface="Consolas" panose="020B0609020204030204" pitchFamily="49" charset="0"/>
                <a:cs typeface="Consolas" panose="020B0609020204030204" pitchFamily="49" charset="0"/>
              </a:rPr>
              <a:t> </a:t>
            </a:r>
            <a:endParaRPr lang="en-ID" sz="1200" dirty="0">
              <a:effectLst/>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1EAE3B7B-A145-8240-AE87-5E26192755C6}"/>
              </a:ext>
            </a:extLst>
          </p:cNvPr>
          <p:cNvSpPr txBox="1"/>
          <p:nvPr/>
        </p:nvSpPr>
        <p:spPr>
          <a:xfrm>
            <a:off x="6958149" y="568234"/>
            <a:ext cx="1854926"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Add the player score in the modal dialog when the game is ended.</a:t>
            </a:r>
          </a:p>
        </p:txBody>
      </p:sp>
    </p:spTree>
    <p:extLst>
      <p:ext uri="{BB962C8B-B14F-4D97-AF65-F5344CB8AC3E}">
        <p14:creationId xmlns:p14="http://schemas.microsoft.com/office/powerpoint/2010/main" val="174952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67544" y="2180036"/>
            <a:ext cx="5424055" cy="752509"/>
          </a:xfrm>
        </p:spPr>
        <p:txBody>
          <a:bodyPr>
            <a:noAutofit/>
          </a:bodyPr>
          <a:lstStyle/>
          <a:p>
            <a:pPr algn="l"/>
            <a:r>
              <a:rPr lang="en-US" sz="4800" dirty="0">
                <a:solidFill>
                  <a:schemeClr val="accent1">
                    <a:lumMod val="20000"/>
                    <a:lumOff val="80000"/>
                  </a:schemeClr>
                </a:solidFill>
              </a:rPr>
              <a:t>Exercise</a:t>
            </a:r>
            <a:endParaRPr lang="en-US" sz="4800" b="1" dirty="0">
              <a:solidFill>
                <a:schemeClr val="accent1">
                  <a:lumMod val="20000"/>
                  <a:lumOff val="80000"/>
                </a:schemeClr>
              </a:solidFill>
            </a:endParaRPr>
          </a:p>
        </p:txBody>
      </p:sp>
      <p:sp>
        <p:nvSpPr>
          <p:cNvPr id="4" name="Title 1"/>
          <p:cNvSpPr txBox="1">
            <a:spLocks/>
          </p:cNvSpPr>
          <p:nvPr/>
        </p:nvSpPr>
        <p:spPr>
          <a:xfrm>
            <a:off x="1627907" y="2012758"/>
            <a:ext cx="1789545" cy="1391101"/>
          </a:xfrm>
          <a:prstGeom prst="rect">
            <a:avLst/>
          </a:prstGeom>
        </p:spPr>
        <p:txBody>
          <a:bodyPr vert="horz" lIns="91440" tIns="45720" rIns="91440" bIns="45720" rtlCol="0" anchor="t">
            <a:noAutofit/>
          </a:bodyPr>
          <a:lstStyle>
            <a:lvl1pPr algn="l" defTabSz="457200" rtl="0" eaLnBrk="1" latinLnBrk="0" hangingPunct="1">
              <a:spcBef>
                <a:spcPct val="0"/>
              </a:spcBef>
              <a:buNone/>
              <a:defRPr sz="4000" b="1" kern="1200" cap="all">
                <a:solidFill>
                  <a:schemeClr val="tx1"/>
                </a:solidFill>
                <a:latin typeface="+mj-lt"/>
                <a:ea typeface="+mj-ea"/>
                <a:cs typeface="+mj-cs"/>
              </a:defRPr>
            </a:lvl1pPr>
          </a:lstStyle>
          <a:p>
            <a:pPr algn="r"/>
            <a:r>
              <a:rPr lang="en-US" sz="8000" dirty="0">
                <a:solidFill>
                  <a:schemeClr val="tx2">
                    <a:lumMod val="60000"/>
                    <a:lumOff val="40000"/>
                  </a:schemeClr>
                </a:solidFill>
              </a:rPr>
              <a:t>05</a:t>
            </a:r>
          </a:p>
        </p:txBody>
      </p:sp>
    </p:spTree>
    <p:extLst>
      <p:ext uri="{BB962C8B-B14F-4D97-AF65-F5344CB8AC3E}">
        <p14:creationId xmlns:p14="http://schemas.microsoft.com/office/powerpoint/2010/main" val="2199896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Adding Picture</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Content Placeholder 6"/>
          <p:cNvSpPr txBox="1">
            <a:spLocks/>
          </p:cNvSpPr>
          <p:nvPr/>
        </p:nvSpPr>
        <p:spPr>
          <a:xfrm>
            <a:off x="155575" y="855023"/>
            <a:ext cx="5174071" cy="3739600"/>
          </a:xfrm>
          <a:prstGeom prst="rect">
            <a:avLst/>
          </a:prstGeom>
        </p:spPr>
        <p:txBody>
          <a:bodyPr vert="horz" lIns="91440" tIns="45720" rIns="91440" bIns="45720" rtlCol="0">
            <a:normAutofit/>
          </a:bodyPr>
          <a:lstStyle/>
          <a:p>
            <a:r>
              <a:rPr kumimoji="0" lang="en-US" sz="1600" b="0" i="0" u="none" strike="noStrike" kern="120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Add more 3 questions.</a:t>
            </a:r>
            <a:endParaRPr lang="en-US" sz="1600" dirty="0">
              <a:latin typeface="Calibri" panose="020F0502020204030204" pitchFamily="34" charset="0"/>
              <a:cs typeface="Calibri" panose="020F0502020204030204" pitchFamily="34" charset="0"/>
            </a:endParaRPr>
          </a:p>
          <a:p>
            <a:r>
              <a:rPr kumimoji="0" lang="en-US" sz="1600" b="0" i="0" u="none" strike="noStrike" kern="120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For each question, display a picture related to the question.</a:t>
            </a:r>
          </a:p>
          <a:p>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Advanced challenge: </a:t>
            </a:r>
            <a:br>
              <a:rPr lang="en-US" sz="1600" dirty="0">
                <a:latin typeface="Calibri" panose="020F0502020204030204" pitchFamily="34" charset="0"/>
                <a:cs typeface="Calibri" panose="020F0502020204030204" pitchFamily="34" charset="0"/>
              </a:rPr>
            </a:br>
            <a:r>
              <a:rPr lang="en-US" sz="1600" dirty="0">
                <a:latin typeface="Calibri" panose="020F0502020204030204" pitchFamily="34" charset="0"/>
                <a:cs typeface="Calibri" panose="020F0502020204030204" pitchFamily="34" charset="0"/>
              </a:rPr>
              <a:t>Add more question up to 10 questions, displays just 5 of them randomly. </a:t>
            </a:r>
          </a:p>
          <a:p>
            <a:r>
              <a:rPr kumimoji="0" lang="en-US" sz="1600" b="0" i="0" u="none" strike="noStrike" kern="120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Upload </a:t>
            </a:r>
            <a:r>
              <a:rPr kumimoji="0" lang="en-US" sz="1600" b="0" i="0" u="none" strike="noStrike" kern="1200" cap="none" spc="0" normalizeH="0" baseline="0" noProof="0" dirty="0" err="1">
                <a:ln>
                  <a:noFill/>
                </a:ln>
                <a:solidFill>
                  <a:schemeClr val="tx1"/>
                </a:solidFill>
                <a:effectLst/>
                <a:uLnTx/>
                <a:uFillTx/>
                <a:latin typeface="Calibri" panose="020F0502020204030204" pitchFamily="34" charset="0"/>
                <a:cs typeface="Calibri" panose="020F0502020204030204" pitchFamily="34" charset="0"/>
              </a:rPr>
              <a:t>quiz.dart</a:t>
            </a:r>
            <a:r>
              <a:rPr kumimoji="0" lang="en-US" sz="1600" b="0" i="0" u="none" strike="noStrike" kern="120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to ULS</a:t>
            </a:r>
          </a:p>
          <a:p>
            <a:endParaRPr kumimoji="0" lang="en-US" sz="2000" b="0" i="0" u="none" strike="noStrike" kern="120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p:sp>
        <p:nvSpPr>
          <p:cNvPr id="45060" name="AutoShape 4" descr="blob:https://web.whatsapp.com/4be9237d-cfc1-462e-ba51-978e9348df0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E8B98F1B-D808-C44E-BA34-5A5D9D0777D5}"/>
              </a:ext>
            </a:extLst>
          </p:cNvPr>
          <p:cNvSpPr txBox="1"/>
          <p:nvPr/>
        </p:nvSpPr>
        <p:spPr>
          <a:xfrm>
            <a:off x="155575" y="3310822"/>
            <a:ext cx="4650376" cy="14773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kumimoji="0" lang="en-US" sz="1800" b="0" i="0" u="none" strike="noStrike" kern="1200" cap="none" spc="0" normalizeH="0" baseline="0" noProof="0" dirty="0">
                <a:ln>
                  <a:noFill/>
                </a:ln>
                <a:solidFill>
                  <a:schemeClr val="tx1"/>
                </a:solidFill>
                <a:effectLst/>
                <a:uLnTx/>
                <a:uFillTx/>
                <a:latin typeface="+mn-lt"/>
                <a:ea typeface="+mn-ea"/>
                <a:cs typeface="+mn-cs"/>
              </a:rPr>
              <a:t>finish now </a:t>
            </a:r>
            <a:r>
              <a:rPr lang="en-US" sz="1800" dirty="0">
                <a:sym typeface="Wingdings" pitchFamily="2" charset="2"/>
              </a:rPr>
              <a:t> 100</a:t>
            </a:r>
          </a:p>
          <a:p>
            <a:r>
              <a:rPr kumimoji="0" lang="en-US" sz="1800" b="0" i="0" u="none" strike="noStrike" kern="1200" cap="none" spc="0" normalizeH="0" baseline="0" noProof="0" dirty="0">
                <a:ln>
                  <a:noFill/>
                </a:ln>
                <a:solidFill>
                  <a:schemeClr val="tx1"/>
                </a:solidFill>
                <a:effectLst/>
                <a:uLnTx/>
                <a:uFillTx/>
                <a:latin typeface="+mn-lt"/>
                <a:ea typeface="+mn-ea"/>
                <a:cs typeface="+mn-cs"/>
                <a:sym typeface="Wingdings" pitchFamily="2" charset="2"/>
              </a:rPr>
              <a:t>finish today  95</a:t>
            </a:r>
          </a:p>
          <a:p>
            <a:r>
              <a:rPr lang="en-US" sz="1800" dirty="0">
                <a:sym typeface="Wingdings" pitchFamily="2" charset="2"/>
              </a:rPr>
              <a:t>finish tomorrow  90</a:t>
            </a:r>
          </a:p>
          <a:p>
            <a:r>
              <a:rPr lang="en-US" sz="1800" dirty="0">
                <a:sym typeface="Wingdings" pitchFamily="2" charset="2"/>
              </a:rPr>
              <a:t>finish before next week 85</a:t>
            </a:r>
          </a:p>
          <a:p>
            <a:r>
              <a:rPr kumimoji="0" lang="en-US" sz="1800" b="0" i="0" u="none" strike="noStrike" kern="1200" cap="none" spc="0" normalizeH="0" baseline="0" noProof="0" dirty="0">
                <a:ln>
                  <a:noFill/>
                </a:ln>
                <a:solidFill>
                  <a:schemeClr val="tx1"/>
                </a:solidFill>
                <a:effectLst/>
                <a:uLnTx/>
                <a:uFillTx/>
                <a:latin typeface="+mn-lt"/>
                <a:ea typeface="+mn-ea"/>
                <a:cs typeface="+mn-cs"/>
                <a:sym typeface="Wingdings" pitchFamily="2" charset="2"/>
              </a:rPr>
              <a:t>finish after next week  0</a:t>
            </a:r>
            <a:endParaRPr dirty="0"/>
          </a:p>
        </p:txBody>
      </p:sp>
      <p:pic>
        <p:nvPicPr>
          <p:cNvPr id="1026" name="Picture 2" descr="Bts as The Teletubbies | ARMY's Amino">
            <a:extLst>
              <a:ext uri="{FF2B5EF4-FFF2-40B4-BE49-F238E27FC236}">
                <a16:creationId xmlns:a16="http://schemas.microsoft.com/office/drawing/2014/main" id="{8FDD7CEE-4EF2-CA4B-A15F-630AC76A5D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2065" y="721406"/>
            <a:ext cx="3334883" cy="3361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8107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6" name="Text Placeholder 3"/>
          <p:cNvSpPr txBox="1">
            <a:spLocks/>
          </p:cNvSpPr>
          <p:nvPr/>
        </p:nvSpPr>
        <p:spPr>
          <a:xfrm>
            <a:off x="4862945" y="778274"/>
            <a:ext cx="3946237" cy="407081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chemeClr val="tx1"/>
                </a:solidFill>
                <a:latin typeface="+mn-lt"/>
                <a:ea typeface="+mn-ea"/>
                <a:cs typeface="+mn-cs"/>
              </a:defRPr>
            </a:lvl1pPr>
            <a:lvl2pPr marL="457200" indent="0" algn="l" defTabSz="457200" rtl="0" eaLnBrk="1" latinLnBrk="0" hangingPunct="1">
              <a:spcBef>
                <a:spcPct val="20000"/>
              </a:spcBef>
              <a:buFont typeface="Arial"/>
              <a:buNone/>
              <a:defRPr sz="12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10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9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900" kern="1200">
                <a:solidFill>
                  <a:schemeClr val="tx1"/>
                </a:solidFill>
                <a:latin typeface="+mn-lt"/>
                <a:ea typeface="+mn-ea"/>
                <a:cs typeface="+mn-cs"/>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endParaRPr lang="en-US" dirty="0">
              <a:solidFill>
                <a:schemeClr val="bg1"/>
              </a:solidFill>
            </a:endParaRPr>
          </a:p>
        </p:txBody>
      </p:sp>
      <p:pic>
        <p:nvPicPr>
          <p:cNvPr id="24578" name="Picture 2" descr="Blue-man-Questions-Comments"/>
          <p:cNvPicPr>
            <a:picLocks noChangeAspect="1" noChangeArrowheads="1"/>
          </p:cNvPicPr>
          <p:nvPr/>
        </p:nvPicPr>
        <p:blipFill>
          <a:blip r:embed="rId3"/>
          <a:srcRect/>
          <a:stretch>
            <a:fillRect/>
          </a:stretch>
        </p:blipFill>
        <p:spPr bwMode="auto">
          <a:xfrm>
            <a:off x="388657" y="547551"/>
            <a:ext cx="4474288" cy="4624262"/>
          </a:xfrm>
          <a:prstGeom prst="rect">
            <a:avLst/>
          </a:prstGeom>
          <a:noFill/>
        </p:spPr>
      </p:pic>
    </p:spTree>
    <p:extLst>
      <p:ext uri="{BB962C8B-B14F-4D97-AF65-F5344CB8AC3E}">
        <p14:creationId xmlns:p14="http://schemas.microsoft.com/office/powerpoint/2010/main" val="749777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Timer</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5"/>
          <p:cNvSpPr>
            <a:spLocks noGrp="1"/>
          </p:cNvSpPr>
          <p:nvPr>
            <p:ph idx="1"/>
          </p:nvPr>
        </p:nvSpPr>
        <p:spPr>
          <a:xfrm>
            <a:off x="460375" y="817124"/>
            <a:ext cx="8151997" cy="3968632"/>
          </a:xfrm>
        </p:spPr>
        <p:txBody>
          <a:bodyPr>
            <a:noAutofit/>
          </a:bodyPr>
          <a:lstStyle/>
          <a:p>
            <a:r>
              <a:rPr lang="en-ID" sz="2400" dirty="0">
                <a:latin typeface="Calibri" panose="020F0502020204030204" pitchFamily="34" charset="0"/>
                <a:cs typeface="Calibri" panose="020F0502020204030204" pitchFamily="34" charset="0"/>
              </a:rPr>
              <a:t>Some kind of clock to measure time intervals</a:t>
            </a:r>
          </a:p>
          <a:p>
            <a:r>
              <a:rPr lang="en-ID" sz="2400" dirty="0">
                <a:latin typeface="Calibri" panose="020F0502020204030204" pitchFamily="34" charset="0"/>
                <a:cs typeface="Calibri" panose="020F0502020204030204" pitchFamily="34" charset="0"/>
              </a:rPr>
              <a:t>Two types:</a:t>
            </a:r>
          </a:p>
          <a:p>
            <a:pPr lvl="1"/>
            <a:r>
              <a:rPr lang="en-ID" sz="2000" dirty="0">
                <a:latin typeface="Calibri" panose="020F0502020204030204" pitchFamily="34" charset="0"/>
                <a:cs typeface="Calibri" panose="020F0502020204030204" pitchFamily="34" charset="0"/>
              </a:rPr>
              <a:t>Stopwatch: count upwards from 0 to measure elapsed time</a:t>
            </a:r>
          </a:p>
          <a:p>
            <a:pPr lvl="1"/>
            <a:r>
              <a:rPr lang="en-ID" sz="2000" dirty="0">
                <a:latin typeface="Calibri" panose="020F0502020204030204" pitchFamily="34" charset="0"/>
                <a:cs typeface="Calibri" panose="020F0502020204030204" pitchFamily="34" charset="0"/>
              </a:rPr>
              <a:t>Timer: counts down from a specified time</a:t>
            </a:r>
          </a:p>
        </p:txBody>
      </p: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48107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Preparation</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5"/>
          <p:cNvSpPr>
            <a:spLocks noGrp="1"/>
          </p:cNvSpPr>
          <p:nvPr>
            <p:ph idx="1"/>
          </p:nvPr>
        </p:nvSpPr>
        <p:spPr>
          <a:xfrm>
            <a:off x="460375" y="817124"/>
            <a:ext cx="2439579" cy="3968632"/>
          </a:xfrm>
        </p:spPr>
        <p:txBody>
          <a:bodyPr>
            <a:noAutofit/>
          </a:bodyPr>
          <a:lstStyle/>
          <a:p>
            <a:pPr marL="0" indent="0">
              <a:buNone/>
            </a:pPr>
            <a:r>
              <a:rPr lang="en-ID" sz="1800" dirty="0">
                <a:latin typeface="Calibri" panose="020F0502020204030204" pitchFamily="34" charset="0"/>
                <a:cs typeface="Calibri" panose="020F0502020204030204" pitchFamily="34" charset="0"/>
              </a:rPr>
              <a:t>We will implement timer in a simple Quiz screen. The screen will interact with user and dynamically changing. Therefore, we make it as a </a:t>
            </a:r>
            <a:r>
              <a:rPr lang="en-ID" sz="1800" b="1" dirty="0">
                <a:latin typeface="Calibri" panose="020F0502020204030204" pitchFamily="34" charset="0"/>
                <a:cs typeface="Calibri" panose="020F0502020204030204" pitchFamily="34" charset="0"/>
              </a:rPr>
              <a:t>stateful</a:t>
            </a:r>
            <a:r>
              <a:rPr lang="en-ID" sz="1800" dirty="0">
                <a:latin typeface="Calibri" panose="020F0502020204030204" pitchFamily="34" charset="0"/>
                <a:cs typeface="Calibri" panose="020F0502020204030204" pitchFamily="34" charset="0"/>
              </a:rPr>
              <a:t> widget. Add a menu in drawer to open it.</a:t>
            </a:r>
          </a:p>
          <a:p>
            <a:pPr>
              <a:buNone/>
            </a:pPr>
            <a:endParaRPr lang="en-US" sz="1600" dirty="0">
              <a:solidFill>
                <a:srgbClr val="0070C0"/>
              </a:solidFill>
            </a:endParaRPr>
          </a:p>
        </p:txBody>
      </p: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CADA6E09-806B-EE4C-9924-6B4AE30D98EB}"/>
              </a:ext>
            </a:extLst>
          </p:cNvPr>
          <p:cNvSpPr txBox="1"/>
          <p:nvPr/>
        </p:nvSpPr>
        <p:spPr>
          <a:xfrm>
            <a:off x="4338049" y="158933"/>
            <a:ext cx="4650376" cy="452431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ID" sz="900" dirty="0">
                <a:solidFill>
                  <a:srgbClr val="FF0000"/>
                </a:solidFill>
              </a:rPr>
              <a:t>import '</a:t>
            </a:r>
            <a:r>
              <a:rPr lang="en-ID" sz="900" dirty="0" err="1">
                <a:solidFill>
                  <a:srgbClr val="FF0000"/>
                </a:solidFill>
              </a:rPr>
              <a:t>package:flutter</a:t>
            </a:r>
            <a:r>
              <a:rPr lang="en-ID" sz="900" dirty="0">
                <a:solidFill>
                  <a:srgbClr val="FF0000"/>
                </a:solidFill>
              </a:rPr>
              <a:t>/</a:t>
            </a:r>
            <a:r>
              <a:rPr lang="en-ID" sz="900" dirty="0" err="1">
                <a:solidFill>
                  <a:srgbClr val="FF0000"/>
                </a:solidFill>
              </a:rPr>
              <a:t>material.dart</a:t>
            </a:r>
            <a:r>
              <a:rPr lang="en-ID" sz="900" dirty="0">
                <a:solidFill>
                  <a:srgbClr val="FF0000"/>
                </a:solidFill>
              </a:rPr>
              <a:t>';</a:t>
            </a:r>
          </a:p>
          <a:p>
            <a:endParaRPr lang="en-ID" sz="900" dirty="0">
              <a:solidFill>
                <a:srgbClr val="FF0000"/>
              </a:solidFill>
            </a:endParaRPr>
          </a:p>
          <a:p>
            <a:r>
              <a:rPr lang="en-ID" sz="900" dirty="0">
                <a:solidFill>
                  <a:srgbClr val="FF0000"/>
                </a:solidFill>
              </a:rPr>
              <a:t>class Quiz extends </a:t>
            </a:r>
            <a:r>
              <a:rPr lang="en-ID" sz="900" dirty="0" err="1">
                <a:solidFill>
                  <a:srgbClr val="FF0000"/>
                </a:solidFill>
              </a:rPr>
              <a:t>StatefulWidget</a:t>
            </a:r>
            <a:r>
              <a:rPr lang="en-ID" sz="900" dirty="0">
                <a:solidFill>
                  <a:srgbClr val="FF0000"/>
                </a:solidFill>
              </a:rPr>
              <a:t> {</a:t>
            </a:r>
          </a:p>
          <a:p>
            <a:r>
              <a:rPr lang="en-ID" sz="900" dirty="0">
                <a:solidFill>
                  <a:srgbClr val="FF0000"/>
                </a:solidFill>
              </a:rPr>
              <a:t>  </a:t>
            </a:r>
            <a:r>
              <a:rPr lang="en-ID" sz="900" dirty="0" err="1">
                <a:solidFill>
                  <a:srgbClr val="FF0000"/>
                </a:solidFill>
              </a:rPr>
              <a:t>const</a:t>
            </a:r>
            <a:r>
              <a:rPr lang="en-ID" sz="900" dirty="0">
                <a:solidFill>
                  <a:srgbClr val="FF0000"/>
                </a:solidFill>
              </a:rPr>
              <a:t> Quiz({</a:t>
            </a:r>
            <a:r>
              <a:rPr lang="en-ID" sz="900" dirty="0" err="1">
                <a:solidFill>
                  <a:srgbClr val="FF0000"/>
                </a:solidFill>
              </a:rPr>
              <a:t>super.key</a:t>
            </a:r>
            <a:r>
              <a:rPr lang="en-ID" sz="900" dirty="0">
                <a:solidFill>
                  <a:srgbClr val="FF0000"/>
                </a:solidFill>
              </a:rPr>
              <a:t>});</a:t>
            </a:r>
          </a:p>
          <a:p>
            <a:endParaRPr lang="en-ID" sz="900" dirty="0">
              <a:solidFill>
                <a:srgbClr val="FF0000"/>
              </a:solidFill>
            </a:endParaRPr>
          </a:p>
          <a:p>
            <a:r>
              <a:rPr lang="en-ID" sz="900" dirty="0">
                <a:solidFill>
                  <a:srgbClr val="FF0000"/>
                </a:solidFill>
              </a:rPr>
              <a:t>  @override</a:t>
            </a:r>
          </a:p>
          <a:p>
            <a:r>
              <a:rPr lang="en-ID" sz="900" dirty="0">
                <a:solidFill>
                  <a:srgbClr val="FF0000"/>
                </a:solidFill>
              </a:rPr>
              <a:t>  State&lt;</a:t>
            </a:r>
            <a:r>
              <a:rPr lang="en-ID" sz="900" dirty="0" err="1">
                <a:solidFill>
                  <a:srgbClr val="FF0000"/>
                </a:solidFill>
              </a:rPr>
              <a:t>StatefulWidget</a:t>
            </a:r>
            <a:r>
              <a:rPr lang="en-ID" sz="900" dirty="0">
                <a:solidFill>
                  <a:srgbClr val="FF0000"/>
                </a:solidFill>
              </a:rPr>
              <a:t>&gt; </a:t>
            </a:r>
            <a:r>
              <a:rPr lang="en-ID" sz="900" dirty="0" err="1">
                <a:solidFill>
                  <a:srgbClr val="FF0000"/>
                </a:solidFill>
              </a:rPr>
              <a:t>createState</a:t>
            </a:r>
            <a:r>
              <a:rPr lang="en-ID" sz="900" dirty="0">
                <a:solidFill>
                  <a:srgbClr val="FF0000"/>
                </a:solidFill>
              </a:rPr>
              <a:t>() {</a:t>
            </a:r>
          </a:p>
          <a:p>
            <a:r>
              <a:rPr lang="en-ID" sz="900" dirty="0">
                <a:solidFill>
                  <a:srgbClr val="FF0000"/>
                </a:solidFill>
              </a:rPr>
              <a:t>    return _</a:t>
            </a:r>
            <a:r>
              <a:rPr lang="en-ID" sz="900" dirty="0" err="1">
                <a:solidFill>
                  <a:srgbClr val="FF0000"/>
                </a:solidFill>
              </a:rPr>
              <a:t>QuizState</a:t>
            </a:r>
            <a:r>
              <a:rPr lang="en-ID" sz="900" dirty="0">
                <a:solidFill>
                  <a:srgbClr val="FF0000"/>
                </a:solidFill>
              </a:rPr>
              <a:t>();</a:t>
            </a:r>
          </a:p>
          <a:p>
            <a:r>
              <a:rPr lang="en-ID" sz="900" dirty="0">
                <a:solidFill>
                  <a:srgbClr val="FF0000"/>
                </a:solidFill>
              </a:rPr>
              <a:t>  }</a:t>
            </a:r>
          </a:p>
          <a:p>
            <a:r>
              <a:rPr lang="en-ID" sz="900" dirty="0">
                <a:solidFill>
                  <a:srgbClr val="FF0000"/>
                </a:solidFill>
              </a:rPr>
              <a:t>}</a:t>
            </a:r>
          </a:p>
          <a:p>
            <a:endParaRPr lang="en-ID" sz="900" dirty="0">
              <a:solidFill>
                <a:srgbClr val="FF0000"/>
              </a:solidFill>
            </a:endParaRPr>
          </a:p>
          <a:p>
            <a:r>
              <a:rPr lang="en-ID" sz="900" dirty="0">
                <a:solidFill>
                  <a:srgbClr val="FF0000"/>
                </a:solidFill>
              </a:rPr>
              <a:t>class _</a:t>
            </a:r>
            <a:r>
              <a:rPr lang="en-ID" sz="900" dirty="0" err="1">
                <a:solidFill>
                  <a:srgbClr val="FF0000"/>
                </a:solidFill>
              </a:rPr>
              <a:t>QuizState</a:t>
            </a:r>
            <a:r>
              <a:rPr lang="en-ID" sz="900" dirty="0">
                <a:solidFill>
                  <a:srgbClr val="FF0000"/>
                </a:solidFill>
              </a:rPr>
              <a:t> extends State&lt;Quiz&gt; {</a:t>
            </a:r>
          </a:p>
          <a:p>
            <a:r>
              <a:rPr lang="en-ID" sz="900" dirty="0">
                <a:solidFill>
                  <a:srgbClr val="FF0000"/>
                </a:solidFill>
              </a:rPr>
              <a:t>  </a:t>
            </a:r>
          </a:p>
          <a:p>
            <a:r>
              <a:rPr lang="en-ID" sz="900" dirty="0">
                <a:solidFill>
                  <a:srgbClr val="FF0000"/>
                </a:solidFill>
              </a:rPr>
              <a:t>  int _</a:t>
            </a:r>
            <a:r>
              <a:rPr lang="en-ID" sz="900" dirty="0" err="1">
                <a:solidFill>
                  <a:srgbClr val="FF0000"/>
                </a:solidFill>
              </a:rPr>
              <a:t>hitung</a:t>
            </a:r>
            <a:r>
              <a:rPr lang="en-ID" sz="900" dirty="0">
                <a:solidFill>
                  <a:srgbClr val="FF0000"/>
                </a:solidFill>
              </a:rPr>
              <a:t> = 0;</a:t>
            </a:r>
          </a:p>
          <a:p>
            <a:endParaRPr lang="en-ID" sz="900" dirty="0">
              <a:solidFill>
                <a:srgbClr val="FF0000"/>
              </a:solidFill>
            </a:endParaRPr>
          </a:p>
          <a:p>
            <a:r>
              <a:rPr lang="en-ID" sz="900" dirty="0">
                <a:solidFill>
                  <a:srgbClr val="FF0000"/>
                </a:solidFill>
              </a:rPr>
              <a:t>  @override</a:t>
            </a:r>
          </a:p>
          <a:p>
            <a:r>
              <a:rPr lang="en-ID" sz="900" dirty="0">
                <a:solidFill>
                  <a:srgbClr val="FF0000"/>
                </a:solidFill>
              </a:rPr>
              <a:t>  Widget build(</a:t>
            </a:r>
            <a:r>
              <a:rPr lang="en-ID" sz="900" dirty="0" err="1">
                <a:solidFill>
                  <a:srgbClr val="FF0000"/>
                </a:solidFill>
              </a:rPr>
              <a:t>BuildContext</a:t>
            </a:r>
            <a:r>
              <a:rPr lang="en-ID" sz="900" dirty="0">
                <a:solidFill>
                  <a:srgbClr val="FF0000"/>
                </a:solidFill>
              </a:rPr>
              <a:t> context) {</a:t>
            </a:r>
          </a:p>
          <a:p>
            <a:r>
              <a:rPr lang="en-ID" sz="900" dirty="0">
                <a:solidFill>
                  <a:srgbClr val="FF0000"/>
                </a:solidFill>
              </a:rPr>
              <a:t>        return Scaffold(</a:t>
            </a:r>
          </a:p>
          <a:p>
            <a:r>
              <a:rPr lang="en-ID" sz="900" dirty="0">
                <a:solidFill>
                  <a:srgbClr val="FF0000"/>
                </a:solidFill>
              </a:rPr>
              <a:t>      </a:t>
            </a:r>
            <a:r>
              <a:rPr lang="en-ID" sz="900" dirty="0" err="1">
                <a:solidFill>
                  <a:srgbClr val="FF0000"/>
                </a:solidFill>
              </a:rPr>
              <a:t>appBar</a:t>
            </a:r>
            <a:r>
              <a:rPr lang="en-ID" sz="900" dirty="0">
                <a:solidFill>
                  <a:srgbClr val="FF0000"/>
                </a:solidFill>
              </a:rPr>
              <a:t>: </a:t>
            </a:r>
            <a:r>
              <a:rPr lang="en-ID" sz="900" dirty="0" err="1">
                <a:solidFill>
                  <a:srgbClr val="FF0000"/>
                </a:solidFill>
              </a:rPr>
              <a:t>AppBar</a:t>
            </a:r>
            <a:r>
              <a:rPr lang="en-ID" sz="900" dirty="0">
                <a:solidFill>
                  <a:srgbClr val="FF0000"/>
                </a:solidFill>
              </a:rPr>
              <a:t>(</a:t>
            </a:r>
          </a:p>
          <a:p>
            <a:r>
              <a:rPr lang="en-ID" sz="900" dirty="0">
                <a:solidFill>
                  <a:srgbClr val="FF0000"/>
                </a:solidFill>
              </a:rPr>
              <a:t>        title: </a:t>
            </a:r>
            <a:r>
              <a:rPr lang="en-ID" sz="900" dirty="0" err="1">
                <a:solidFill>
                  <a:srgbClr val="FF0000"/>
                </a:solidFill>
              </a:rPr>
              <a:t>const</a:t>
            </a:r>
            <a:r>
              <a:rPr lang="en-ID" sz="900" dirty="0">
                <a:solidFill>
                  <a:srgbClr val="FF0000"/>
                </a:solidFill>
              </a:rPr>
              <a:t> Text('Quiz'),</a:t>
            </a:r>
          </a:p>
          <a:p>
            <a:r>
              <a:rPr lang="en-ID" sz="900" dirty="0">
                <a:solidFill>
                  <a:srgbClr val="FF0000"/>
                </a:solidFill>
              </a:rPr>
              <a:t>      ),</a:t>
            </a:r>
          </a:p>
          <a:p>
            <a:r>
              <a:rPr lang="en-ID" sz="900" dirty="0">
                <a:solidFill>
                  <a:srgbClr val="FF0000"/>
                </a:solidFill>
              </a:rPr>
              <a:t>      body: </a:t>
            </a:r>
            <a:r>
              <a:rPr lang="en-ID" sz="900" dirty="0" err="1">
                <a:solidFill>
                  <a:srgbClr val="FF0000"/>
                </a:solidFill>
              </a:rPr>
              <a:t>Center</a:t>
            </a:r>
            <a:r>
              <a:rPr lang="en-ID" sz="900" dirty="0">
                <a:solidFill>
                  <a:srgbClr val="FF0000"/>
                </a:solidFill>
              </a:rPr>
              <a:t>(</a:t>
            </a:r>
          </a:p>
          <a:p>
            <a:r>
              <a:rPr lang="en-ID" sz="900" dirty="0">
                <a:solidFill>
                  <a:srgbClr val="FF0000"/>
                </a:solidFill>
              </a:rPr>
              <a:t>          child: Column(children: &lt;Widget&gt;[</a:t>
            </a:r>
          </a:p>
          <a:p>
            <a:r>
              <a:rPr lang="en-ID" sz="900" dirty="0">
                <a:solidFill>
                  <a:srgbClr val="FF0000"/>
                </a:solidFill>
              </a:rPr>
              <a:t>        Text(_</a:t>
            </a:r>
            <a:r>
              <a:rPr lang="en-ID" sz="900" dirty="0" err="1">
                <a:solidFill>
                  <a:srgbClr val="FF0000"/>
                </a:solidFill>
              </a:rPr>
              <a:t>hitung.toString</a:t>
            </a:r>
            <a:r>
              <a:rPr lang="en-ID" sz="900" dirty="0">
                <a:solidFill>
                  <a:srgbClr val="FF0000"/>
                </a:solidFill>
              </a:rPr>
              <a:t>(),</a:t>
            </a:r>
          </a:p>
          <a:p>
            <a:r>
              <a:rPr lang="en-ID" sz="900" dirty="0">
                <a:solidFill>
                  <a:srgbClr val="FF0000"/>
                </a:solidFill>
              </a:rPr>
              <a:t>            style: </a:t>
            </a:r>
            <a:r>
              <a:rPr lang="en-ID" sz="900" dirty="0" err="1">
                <a:solidFill>
                  <a:srgbClr val="FF0000"/>
                </a:solidFill>
              </a:rPr>
              <a:t>const</a:t>
            </a:r>
            <a:r>
              <a:rPr lang="en-ID" sz="900" dirty="0">
                <a:solidFill>
                  <a:srgbClr val="FF0000"/>
                </a:solidFill>
              </a:rPr>
              <a:t> </a:t>
            </a:r>
            <a:r>
              <a:rPr lang="en-ID" sz="900" dirty="0" err="1">
                <a:solidFill>
                  <a:srgbClr val="FF0000"/>
                </a:solidFill>
              </a:rPr>
              <a:t>TextStyle</a:t>
            </a:r>
            <a:r>
              <a:rPr lang="en-ID" sz="900" dirty="0">
                <a:solidFill>
                  <a:srgbClr val="FF0000"/>
                </a:solidFill>
              </a:rPr>
              <a:t>(</a:t>
            </a:r>
          </a:p>
          <a:p>
            <a:r>
              <a:rPr lang="en-ID" sz="900" dirty="0">
                <a:solidFill>
                  <a:srgbClr val="FF0000"/>
                </a:solidFill>
              </a:rPr>
              <a:t>              </a:t>
            </a:r>
            <a:r>
              <a:rPr lang="en-ID" sz="900" dirty="0" err="1">
                <a:solidFill>
                  <a:srgbClr val="FF0000"/>
                </a:solidFill>
              </a:rPr>
              <a:t>fontSize</a:t>
            </a:r>
            <a:r>
              <a:rPr lang="en-ID" sz="900" dirty="0">
                <a:solidFill>
                  <a:srgbClr val="FF0000"/>
                </a:solidFill>
              </a:rPr>
              <a:t>: 24,</a:t>
            </a:r>
          </a:p>
          <a:p>
            <a:r>
              <a:rPr lang="en-ID" sz="900" dirty="0">
                <a:solidFill>
                  <a:srgbClr val="FF0000"/>
                </a:solidFill>
              </a:rPr>
              <a:t>            )),</a:t>
            </a:r>
          </a:p>
          <a:p>
            <a:r>
              <a:rPr lang="en-ID" sz="900" dirty="0">
                <a:solidFill>
                  <a:srgbClr val="FF0000"/>
                </a:solidFill>
              </a:rPr>
              <a:t>      ])),</a:t>
            </a:r>
          </a:p>
          <a:p>
            <a:r>
              <a:rPr lang="en-ID" sz="900" dirty="0">
                <a:solidFill>
                  <a:srgbClr val="FF0000"/>
                </a:solidFill>
              </a:rPr>
              <a:t>    );</a:t>
            </a:r>
          </a:p>
          <a:p>
            <a:endParaRPr lang="en-ID" sz="900" dirty="0">
              <a:solidFill>
                <a:srgbClr val="FF0000"/>
              </a:solidFill>
            </a:endParaRPr>
          </a:p>
          <a:p>
            <a:r>
              <a:rPr lang="en-ID" sz="900" dirty="0">
                <a:solidFill>
                  <a:srgbClr val="FF0000"/>
                </a:solidFill>
              </a:rPr>
              <a:t>  }</a:t>
            </a:r>
          </a:p>
          <a:p>
            <a:r>
              <a:rPr lang="en-ID" sz="900" dirty="0">
                <a:solidFill>
                  <a:srgbClr val="FF0000"/>
                </a:solidFill>
              </a:rPr>
              <a:t>}</a:t>
            </a:r>
          </a:p>
        </p:txBody>
      </p:sp>
    </p:spTree>
    <p:extLst>
      <p:ext uri="{BB962C8B-B14F-4D97-AF65-F5344CB8AC3E}">
        <p14:creationId xmlns:p14="http://schemas.microsoft.com/office/powerpoint/2010/main" val="3172257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Create Timer</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5"/>
          <p:cNvSpPr>
            <a:spLocks noGrp="1"/>
          </p:cNvSpPr>
          <p:nvPr>
            <p:ph idx="1"/>
          </p:nvPr>
        </p:nvSpPr>
        <p:spPr>
          <a:xfrm>
            <a:off x="460375" y="817124"/>
            <a:ext cx="8151997" cy="3968632"/>
          </a:xfrm>
        </p:spPr>
        <p:txBody>
          <a:bodyPr>
            <a:noAutofit/>
          </a:bodyPr>
          <a:lstStyle/>
          <a:p>
            <a:r>
              <a:rPr lang="en-ID" sz="1800" dirty="0"/>
              <a:t>Timer need import '</a:t>
            </a:r>
            <a:r>
              <a:rPr lang="en-ID" sz="1800" dirty="0" err="1"/>
              <a:t>dart:async</a:t>
            </a:r>
            <a:r>
              <a:rPr lang="en-ID" sz="1800" dirty="0"/>
              <a:t>’;</a:t>
            </a:r>
          </a:p>
          <a:p>
            <a:pPr marL="0" indent="0">
              <a:buNone/>
            </a:pPr>
            <a:r>
              <a:rPr lang="en-ID" sz="1100" dirty="0">
                <a:solidFill>
                  <a:srgbClr val="FF0000"/>
                </a:solidFill>
                <a:latin typeface="Consolas" panose="020B0609020204030204" pitchFamily="49" charset="0"/>
                <a:cs typeface="Consolas" panose="020B0609020204030204" pitchFamily="49" charset="0"/>
              </a:rPr>
              <a:t>import '</a:t>
            </a:r>
            <a:r>
              <a:rPr lang="en-ID" sz="1100" dirty="0" err="1">
                <a:solidFill>
                  <a:srgbClr val="FF0000"/>
                </a:solidFill>
                <a:latin typeface="Consolas" panose="020B0609020204030204" pitchFamily="49" charset="0"/>
                <a:cs typeface="Consolas" panose="020B0609020204030204" pitchFamily="49" charset="0"/>
              </a:rPr>
              <a:t>dart:async</a:t>
            </a:r>
            <a:r>
              <a:rPr lang="en-ID" sz="1100" dirty="0">
                <a:solidFill>
                  <a:srgbClr val="FF0000"/>
                </a:solidFill>
                <a:latin typeface="Consolas" panose="020B0609020204030204" pitchFamily="49" charset="0"/>
                <a:cs typeface="Consolas" panose="020B0609020204030204" pitchFamily="49" charset="0"/>
              </a:rPr>
              <a:t>’;</a:t>
            </a:r>
          </a:p>
          <a:p>
            <a:pPr marL="0" indent="0">
              <a:buNone/>
            </a:pPr>
            <a:r>
              <a:rPr lang="en-ID" sz="1100" dirty="0">
                <a:solidFill>
                  <a:srgbClr val="FF0000"/>
                </a:solidFill>
                <a:latin typeface="Consolas" panose="020B0609020204030204" pitchFamily="49" charset="0"/>
                <a:cs typeface="Consolas" panose="020B0609020204030204" pitchFamily="49" charset="0"/>
              </a:rPr>
              <a:t>==================</a:t>
            </a:r>
          </a:p>
          <a:p>
            <a:pPr marL="0" indent="0">
              <a:buNone/>
            </a:pPr>
            <a:r>
              <a:rPr lang="en-ID" sz="1100" dirty="0">
                <a:solidFill>
                  <a:srgbClr val="FF0000"/>
                </a:solidFill>
                <a:latin typeface="Consolas" panose="020B0609020204030204" pitchFamily="49" charset="0"/>
                <a:cs typeface="Consolas" panose="020B0609020204030204" pitchFamily="49" charset="0"/>
              </a:rPr>
              <a:t>late Timer _timer; // add “late” to initialize it later in </a:t>
            </a:r>
            <a:r>
              <a:rPr lang="en-ID" sz="1100" dirty="0" err="1">
                <a:solidFill>
                  <a:srgbClr val="FF0000"/>
                </a:solidFill>
                <a:latin typeface="Consolas" panose="020B0609020204030204" pitchFamily="49" charset="0"/>
                <a:cs typeface="Consolas" panose="020B0609020204030204" pitchFamily="49" charset="0"/>
              </a:rPr>
              <a:t>initState</a:t>
            </a:r>
            <a:r>
              <a:rPr lang="en-ID" sz="1100" dirty="0">
                <a:solidFill>
                  <a:srgbClr val="FF0000"/>
                </a:solidFill>
                <a:latin typeface="Consolas" panose="020B0609020204030204" pitchFamily="49" charset="0"/>
                <a:cs typeface="Consolas" panose="020B0609020204030204" pitchFamily="49" charset="0"/>
              </a:rPr>
              <a:t>() @override</a:t>
            </a:r>
          </a:p>
          <a:p>
            <a:pPr marL="0" indent="0">
              <a:buNone/>
            </a:pPr>
            <a:r>
              <a:rPr lang="en-ID" sz="1100" dirty="0">
                <a:solidFill>
                  <a:srgbClr val="FF0000"/>
                </a:solidFill>
                <a:latin typeface="Consolas" panose="020B0609020204030204" pitchFamily="49" charset="0"/>
                <a:cs typeface="Consolas" panose="020B0609020204030204" pitchFamily="49" charset="0"/>
              </a:rPr>
              <a:t>  void </a:t>
            </a:r>
            <a:r>
              <a:rPr lang="en-ID" sz="1100" dirty="0" err="1">
                <a:solidFill>
                  <a:srgbClr val="FF0000"/>
                </a:solidFill>
                <a:latin typeface="Consolas" panose="020B0609020204030204" pitchFamily="49" charset="0"/>
                <a:cs typeface="Consolas" panose="020B0609020204030204" pitchFamily="49" charset="0"/>
              </a:rPr>
              <a:t>initState</a:t>
            </a:r>
            <a:r>
              <a:rPr lang="en-ID" sz="1100" dirty="0">
                <a:solidFill>
                  <a:srgbClr val="FF0000"/>
                </a:solidFill>
                <a:latin typeface="Consolas" panose="020B0609020204030204" pitchFamily="49" charset="0"/>
                <a:cs typeface="Consolas" panose="020B0609020204030204" pitchFamily="49" charset="0"/>
              </a:rPr>
              <a:t>() {</a:t>
            </a:r>
          </a:p>
          <a:p>
            <a:pPr marL="0" indent="0">
              <a:buNone/>
            </a:pPr>
            <a:r>
              <a:rPr lang="en-ID" sz="1100" dirty="0">
                <a:solidFill>
                  <a:srgbClr val="FF0000"/>
                </a:solidFill>
                <a:latin typeface="Consolas" panose="020B0609020204030204" pitchFamily="49" charset="0"/>
                <a:cs typeface="Consolas" panose="020B0609020204030204" pitchFamily="49" charset="0"/>
              </a:rPr>
              <a:t>    </a:t>
            </a:r>
            <a:r>
              <a:rPr lang="en-ID" sz="1100" dirty="0" err="1">
                <a:solidFill>
                  <a:srgbClr val="FF0000"/>
                </a:solidFill>
                <a:latin typeface="Consolas" panose="020B0609020204030204" pitchFamily="49" charset="0"/>
                <a:cs typeface="Consolas" panose="020B0609020204030204" pitchFamily="49" charset="0"/>
              </a:rPr>
              <a:t>super.initState</a:t>
            </a:r>
            <a:r>
              <a:rPr lang="en-ID" sz="1100" dirty="0">
                <a:solidFill>
                  <a:srgbClr val="FF0000"/>
                </a:solidFill>
                <a:latin typeface="Consolas" panose="020B0609020204030204" pitchFamily="49" charset="0"/>
                <a:cs typeface="Consolas" panose="020B0609020204030204" pitchFamily="49" charset="0"/>
              </a:rPr>
              <a:t>();</a:t>
            </a:r>
          </a:p>
          <a:p>
            <a:pPr marL="0" indent="0">
              <a:buNone/>
            </a:pPr>
            <a:r>
              <a:rPr lang="en-ID" sz="1100" dirty="0">
                <a:solidFill>
                  <a:srgbClr val="FF0000"/>
                </a:solidFill>
                <a:latin typeface="Consolas" panose="020B0609020204030204" pitchFamily="49" charset="0"/>
                <a:cs typeface="Consolas" panose="020B0609020204030204" pitchFamily="49" charset="0"/>
              </a:rPr>
              <a:t>    _timer = </a:t>
            </a:r>
            <a:r>
              <a:rPr lang="en-ID" sz="1100" dirty="0" err="1">
                <a:solidFill>
                  <a:srgbClr val="FF0000"/>
                </a:solidFill>
                <a:latin typeface="Consolas" panose="020B0609020204030204" pitchFamily="49" charset="0"/>
                <a:cs typeface="Consolas" panose="020B0609020204030204" pitchFamily="49" charset="0"/>
              </a:rPr>
              <a:t>Timer.periodic</a:t>
            </a:r>
            <a:r>
              <a:rPr lang="en-ID" sz="1100" dirty="0">
                <a:solidFill>
                  <a:srgbClr val="FF0000"/>
                </a:solidFill>
                <a:latin typeface="Consolas" panose="020B0609020204030204" pitchFamily="49" charset="0"/>
                <a:cs typeface="Consolas" panose="020B0609020204030204" pitchFamily="49" charset="0"/>
              </a:rPr>
              <a:t>(Duration(milliseconds: 1000), (timer) {</a:t>
            </a:r>
          </a:p>
          <a:p>
            <a:pPr marL="0" indent="0">
              <a:buNone/>
            </a:pPr>
            <a:r>
              <a:rPr lang="en-ID" sz="1100" dirty="0">
                <a:solidFill>
                  <a:srgbClr val="FF0000"/>
                </a:solidFill>
                <a:latin typeface="Consolas" panose="020B0609020204030204" pitchFamily="49" charset="0"/>
                <a:cs typeface="Consolas" panose="020B0609020204030204" pitchFamily="49" charset="0"/>
              </a:rPr>
              <a:t>      </a:t>
            </a:r>
            <a:r>
              <a:rPr lang="en-ID" sz="1100" dirty="0" err="1">
                <a:solidFill>
                  <a:srgbClr val="FF0000"/>
                </a:solidFill>
                <a:latin typeface="Consolas" panose="020B0609020204030204" pitchFamily="49" charset="0"/>
                <a:cs typeface="Consolas" panose="020B0609020204030204" pitchFamily="49" charset="0"/>
              </a:rPr>
              <a:t>setState</a:t>
            </a:r>
            <a:r>
              <a:rPr lang="en-ID" sz="1100" dirty="0">
                <a:solidFill>
                  <a:srgbClr val="FF0000"/>
                </a:solidFill>
                <a:latin typeface="Consolas" panose="020B0609020204030204" pitchFamily="49" charset="0"/>
                <a:cs typeface="Consolas" panose="020B0609020204030204" pitchFamily="49" charset="0"/>
              </a:rPr>
              <a:t>(() {</a:t>
            </a:r>
          </a:p>
          <a:p>
            <a:pPr marL="0" indent="0">
              <a:buNone/>
            </a:pPr>
            <a:r>
              <a:rPr lang="en-ID" sz="1100" dirty="0">
                <a:solidFill>
                  <a:srgbClr val="FF0000"/>
                </a:solidFill>
                <a:latin typeface="Consolas" panose="020B0609020204030204" pitchFamily="49" charset="0"/>
                <a:cs typeface="Consolas" panose="020B0609020204030204" pitchFamily="49" charset="0"/>
              </a:rPr>
              <a:t>        _</a:t>
            </a:r>
            <a:r>
              <a:rPr lang="en-ID" sz="1100" dirty="0" err="1">
                <a:solidFill>
                  <a:srgbClr val="FF0000"/>
                </a:solidFill>
                <a:latin typeface="Consolas" panose="020B0609020204030204" pitchFamily="49" charset="0"/>
                <a:cs typeface="Consolas" panose="020B0609020204030204" pitchFamily="49" charset="0"/>
              </a:rPr>
              <a:t>hitung</a:t>
            </a:r>
            <a:r>
              <a:rPr lang="en-ID" sz="1100" dirty="0">
                <a:solidFill>
                  <a:srgbClr val="FF0000"/>
                </a:solidFill>
                <a:latin typeface="Consolas" panose="020B0609020204030204" pitchFamily="49" charset="0"/>
                <a:cs typeface="Consolas" panose="020B0609020204030204" pitchFamily="49" charset="0"/>
              </a:rPr>
              <a:t>++;</a:t>
            </a:r>
          </a:p>
          <a:p>
            <a:pPr marL="0" indent="0">
              <a:buNone/>
            </a:pPr>
            <a:r>
              <a:rPr lang="en-ID" sz="1100" dirty="0">
                <a:solidFill>
                  <a:srgbClr val="FF0000"/>
                </a:solidFill>
                <a:latin typeface="Consolas" panose="020B0609020204030204" pitchFamily="49" charset="0"/>
                <a:cs typeface="Consolas" panose="020B0609020204030204" pitchFamily="49" charset="0"/>
              </a:rPr>
              <a:t>      });</a:t>
            </a:r>
          </a:p>
          <a:p>
            <a:pPr marL="0" indent="0">
              <a:buNone/>
            </a:pPr>
            <a:r>
              <a:rPr lang="en-ID" sz="1100" dirty="0">
                <a:solidFill>
                  <a:srgbClr val="FF0000"/>
                </a:solidFill>
                <a:latin typeface="Consolas" panose="020B0609020204030204" pitchFamily="49" charset="0"/>
                <a:cs typeface="Consolas" panose="020B0609020204030204" pitchFamily="49" charset="0"/>
              </a:rPr>
              <a:t>    });</a:t>
            </a:r>
          </a:p>
          <a:p>
            <a:pPr marL="0" indent="0">
              <a:buNone/>
            </a:pPr>
            <a:r>
              <a:rPr lang="en-ID" sz="1100" dirty="0">
                <a:solidFill>
                  <a:srgbClr val="FF0000"/>
                </a:solidFill>
                <a:latin typeface="Consolas" panose="020B0609020204030204" pitchFamily="49" charset="0"/>
                <a:cs typeface="Consolas" panose="020B0609020204030204" pitchFamily="49" charset="0"/>
              </a:rPr>
              <a:t>  }</a:t>
            </a:r>
          </a:p>
          <a:p>
            <a:pPr marL="0" indent="0">
              <a:buNone/>
            </a:pPr>
            <a:endParaRPr lang="en-ID" sz="1100" dirty="0">
              <a:solidFill>
                <a:srgbClr val="FF0000"/>
              </a:solidFill>
              <a:latin typeface="Consolas" panose="020B0609020204030204" pitchFamily="49" charset="0"/>
              <a:cs typeface="Consolas" panose="020B0609020204030204" pitchFamily="49" charset="0"/>
            </a:endParaRPr>
          </a:p>
          <a:p>
            <a:pPr marL="0" indent="0">
              <a:buNone/>
            </a:pPr>
            <a:r>
              <a:rPr lang="en-ID" sz="1100" dirty="0">
                <a:solidFill>
                  <a:srgbClr val="FF0000"/>
                </a:solidFill>
                <a:latin typeface="Consolas" panose="020B0609020204030204" pitchFamily="49" charset="0"/>
                <a:cs typeface="Consolas" panose="020B0609020204030204" pitchFamily="49" charset="0"/>
              </a:rPr>
              <a:t>  @override</a:t>
            </a:r>
          </a:p>
          <a:p>
            <a:pPr marL="0" indent="0">
              <a:buNone/>
            </a:pPr>
            <a:r>
              <a:rPr lang="en-ID" sz="1100" dirty="0">
                <a:solidFill>
                  <a:srgbClr val="FF0000"/>
                </a:solidFill>
                <a:latin typeface="Consolas" panose="020B0609020204030204" pitchFamily="49" charset="0"/>
                <a:cs typeface="Consolas" panose="020B0609020204030204" pitchFamily="49" charset="0"/>
              </a:rPr>
              <a:t>  void dispose() {</a:t>
            </a:r>
          </a:p>
          <a:p>
            <a:pPr marL="0" indent="0">
              <a:buNone/>
            </a:pPr>
            <a:r>
              <a:rPr lang="en-ID" sz="1100" dirty="0">
                <a:solidFill>
                  <a:srgbClr val="FF0000"/>
                </a:solidFill>
                <a:latin typeface="Consolas" panose="020B0609020204030204" pitchFamily="49" charset="0"/>
                <a:cs typeface="Consolas" panose="020B0609020204030204" pitchFamily="49" charset="0"/>
              </a:rPr>
              <a:t>    _</a:t>
            </a:r>
            <a:r>
              <a:rPr lang="en-ID" sz="1100" dirty="0" err="1">
                <a:solidFill>
                  <a:srgbClr val="FF0000"/>
                </a:solidFill>
                <a:latin typeface="Consolas" panose="020B0609020204030204" pitchFamily="49" charset="0"/>
                <a:cs typeface="Consolas" panose="020B0609020204030204" pitchFamily="49" charset="0"/>
              </a:rPr>
              <a:t>timer.cancel</a:t>
            </a:r>
            <a:r>
              <a:rPr lang="en-ID" sz="1100" dirty="0">
                <a:solidFill>
                  <a:srgbClr val="FF0000"/>
                </a:solidFill>
                <a:latin typeface="Consolas" panose="020B0609020204030204" pitchFamily="49" charset="0"/>
                <a:cs typeface="Consolas" panose="020B0609020204030204" pitchFamily="49" charset="0"/>
              </a:rPr>
              <a:t>();</a:t>
            </a:r>
          </a:p>
          <a:p>
            <a:pPr marL="0" indent="0">
              <a:buNone/>
            </a:pPr>
            <a:r>
              <a:rPr lang="en-ID" sz="1100" dirty="0">
                <a:solidFill>
                  <a:srgbClr val="FF0000"/>
                </a:solidFill>
                <a:latin typeface="Consolas" panose="020B0609020204030204" pitchFamily="49" charset="0"/>
                <a:cs typeface="Consolas" panose="020B0609020204030204" pitchFamily="49" charset="0"/>
              </a:rPr>
              <a:t>    _</a:t>
            </a:r>
            <a:r>
              <a:rPr lang="en-ID" sz="1100" dirty="0" err="1">
                <a:solidFill>
                  <a:srgbClr val="FF0000"/>
                </a:solidFill>
                <a:latin typeface="Consolas" panose="020B0609020204030204" pitchFamily="49" charset="0"/>
                <a:cs typeface="Consolas" panose="020B0609020204030204" pitchFamily="49" charset="0"/>
              </a:rPr>
              <a:t>hitung</a:t>
            </a:r>
            <a:r>
              <a:rPr lang="en-ID" sz="1100" dirty="0">
                <a:solidFill>
                  <a:srgbClr val="FF0000"/>
                </a:solidFill>
                <a:latin typeface="Consolas" panose="020B0609020204030204" pitchFamily="49" charset="0"/>
                <a:cs typeface="Consolas" panose="020B0609020204030204" pitchFamily="49" charset="0"/>
              </a:rPr>
              <a:t> = 0;</a:t>
            </a:r>
          </a:p>
          <a:p>
            <a:pPr marL="0" indent="0">
              <a:buNone/>
            </a:pPr>
            <a:r>
              <a:rPr lang="en-ID" sz="1100" dirty="0">
                <a:solidFill>
                  <a:srgbClr val="FF0000"/>
                </a:solidFill>
                <a:latin typeface="Consolas" panose="020B0609020204030204" pitchFamily="49" charset="0"/>
                <a:cs typeface="Consolas" panose="020B0609020204030204" pitchFamily="49" charset="0"/>
              </a:rPr>
              <a:t>    </a:t>
            </a:r>
            <a:r>
              <a:rPr lang="en-ID" sz="1100" dirty="0" err="1">
                <a:solidFill>
                  <a:srgbClr val="FF0000"/>
                </a:solidFill>
                <a:latin typeface="Consolas" panose="020B0609020204030204" pitchFamily="49" charset="0"/>
                <a:cs typeface="Consolas" panose="020B0609020204030204" pitchFamily="49" charset="0"/>
              </a:rPr>
              <a:t>super.dispose</a:t>
            </a:r>
            <a:r>
              <a:rPr lang="en-ID" sz="1100" dirty="0">
                <a:solidFill>
                  <a:srgbClr val="FF0000"/>
                </a:solidFill>
                <a:latin typeface="Consolas" panose="020B0609020204030204" pitchFamily="49" charset="0"/>
                <a:cs typeface="Consolas" panose="020B0609020204030204" pitchFamily="49" charset="0"/>
              </a:rPr>
              <a:t>();</a:t>
            </a:r>
          </a:p>
          <a:p>
            <a:pPr marL="0" indent="0">
              <a:buNone/>
            </a:pPr>
            <a:r>
              <a:rPr lang="en-ID" sz="1100" dirty="0">
                <a:solidFill>
                  <a:srgbClr val="FF0000"/>
                </a:solidFill>
                <a:latin typeface="Consolas" panose="020B0609020204030204" pitchFamily="49" charset="0"/>
                <a:cs typeface="Consolas" panose="020B0609020204030204" pitchFamily="49" charset="0"/>
              </a:rPr>
              <a:t>  }</a:t>
            </a:r>
          </a:p>
        </p:txBody>
      </p: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99954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Stop and Start button</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5"/>
          <p:cNvSpPr>
            <a:spLocks noGrp="1"/>
          </p:cNvSpPr>
          <p:nvPr>
            <p:ph idx="1"/>
          </p:nvPr>
        </p:nvSpPr>
        <p:spPr>
          <a:xfrm>
            <a:off x="460375" y="817124"/>
            <a:ext cx="8151997" cy="3968632"/>
          </a:xfrm>
        </p:spPr>
        <p:txBody>
          <a:bodyPr>
            <a:noAutofit/>
          </a:bodyPr>
          <a:lstStyle/>
          <a:p>
            <a:r>
              <a:rPr lang="en-ID" sz="1800" dirty="0"/>
              <a:t>To Stop timer you can use:</a:t>
            </a:r>
          </a:p>
          <a:p>
            <a:pPr marL="0" indent="0">
              <a:buNone/>
            </a:pPr>
            <a:r>
              <a:rPr lang="en-ID" sz="2400" dirty="0">
                <a:solidFill>
                  <a:srgbClr val="FF0000"/>
                </a:solidFill>
                <a:latin typeface="Consolas" panose="020B0609020204030204" pitchFamily="49" charset="0"/>
                <a:cs typeface="Consolas" panose="020B0609020204030204" pitchFamily="49" charset="0"/>
              </a:rPr>
              <a:t>_</a:t>
            </a:r>
            <a:r>
              <a:rPr lang="en-ID" sz="2400" dirty="0" err="1">
                <a:solidFill>
                  <a:srgbClr val="FF0000"/>
                </a:solidFill>
                <a:latin typeface="Consolas" panose="020B0609020204030204" pitchFamily="49" charset="0"/>
                <a:cs typeface="Consolas" panose="020B0609020204030204" pitchFamily="49" charset="0"/>
              </a:rPr>
              <a:t>timer.cancel</a:t>
            </a:r>
            <a:r>
              <a:rPr lang="en-ID" sz="2400" dirty="0">
                <a:solidFill>
                  <a:srgbClr val="FF0000"/>
                </a:solidFill>
                <a:latin typeface="Consolas" panose="020B0609020204030204" pitchFamily="49" charset="0"/>
                <a:cs typeface="Consolas" panose="020B0609020204030204" pitchFamily="49" charset="0"/>
              </a:rPr>
              <a:t>();</a:t>
            </a:r>
          </a:p>
          <a:p>
            <a:pPr marL="0" indent="0">
              <a:buNone/>
            </a:pPr>
            <a:endParaRPr lang="en-ID" sz="1100" dirty="0">
              <a:solidFill>
                <a:srgbClr val="FF0000"/>
              </a:solidFill>
            </a:endParaRPr>
          </a:p>
          <a:p>
            <a:pPr>
              <a:buFontTx/>
              <a:buChar char="-"/>
            </a:pPr>
            <a:r>
              <a:rPr lang="en-ID" sz="1600" dirty="0"/>
              <a:t>Can you add stop button to stop the timer?</a:t>
            </a:r>
          </a:p>
          <a:p>
            <a:pPr>
              <a:buFontTx/>
              <a:buChar char="-"/>
            </a:pPr>
            <a:r>
              <a:rPr lang="en-ID" sz="1600" dirty="0"/>
              <a:t>Can you add start button to start again the timer?</a:t>
            </a:r>
          </a:p>
          <a:p>
            <a:pPr>
              <a:buFontTx/>
              <a:buChar char="-"/>
            </a:pPr>
            <a:r>
              <a:rPr lang="en-ID" sz="1600" dirty="0"/>
              <a:t>Can you make those above button replacing each other?</a:t>
            </a:r>
          </a:p>
          <a:p>
            <a:pPr lvl="1">
              <a:buFontTx/>
              <a:buChar char="-"/>
            </a:pPr>
            <a:r>
              <a:rPr lang="en-ID" sz="1200" dirty="0"/>
              <a:t>Hint :  use ? and : syntax   </a:t>
            </a:r>
            <a:r>
              <a:rPr lang="en-ID" sz="1200" dirty="0">
                <a:sym typeface="Wingdings" pitchFamily="2" charset="2"/>
              </a:rPr>
              <a:t></a:t>
            </a:r>
            <a:r>
              <a:rPr lang="en-ID" sz="1200" dirty="0"/>
              <a:t> Condition ? When true : when false</a:t>
            </a:r>
          </a:p>
        </p:txBody>
      </p: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B3F674D1-E1C6-194F-B68C-485EBC396D5A}"/>
              </a:ext>
            </a:extLst>
          </p:cNvPr>
          <p:cNvPicPr>
            <a:picLocks noChangeAspect="1"/>
          </p:cNvPicPr>
          <p:nvPr/>
        </p:nvPicPr>
        <p:blipFill>
          <a:blip r:embed="rId3"/>
          <a:stretch>
            <a:fillRect/>
          </a:stretch>
        </p:blipFill>
        <p:spPr>
          <a:xfrm>
            <a:off x="1201783" y="3383948"/>
            <a:ext cx="2638697" cy="1401808"/>
          </a:xfrm>
          <a:prstGeom prst="rect">
            <a:avLst/>
          </a:prstGeom>
        </p:spPr>
      </p:pic>
      <p:pic>
        <p:nvPicPr>
          <p:cNvPr id="4" name="Picture 3">
            <a:extLst>
              <a:ext uri="{FF2B5EF4-FFF2-40B4-BE49-F238E27FC236}">
                <a16:creationId xmlns:a16="http://schemas.microsoft.com/office/drawing/2014/main" id="{0C86207C-606A-4C41-A766-AFFB6D547117}"/>
              </a:ext>
            </a:extLst>
          </p:cNvPr>
          <p:cNvPicPr>
            <a:picLocks noChangeAspect="1"/>
          </p:cNvPicPr>
          <p:nvPr/>
        </p:nvPicPr>
        <p:blipFill>
          <a:blip r:embed="rId4"/>
          <a:stretch>
            <a:fillRect/>
          </a:stretch>
        </p:blipFill>
        <p:spPr>
          <a:xfrm>
            <a:off x="4114800" y="3383948"/>
            <a:ext cx="2638697" cy="1401808"/>
          </a:xfrm>
          <a:prstGeom prst="rect">
            <a:avLst/>
          </a:prstGeom>
        </p:spPr>
      </p:pic>
    </p:spTree>
    <p:extLst>
      <p:ext uri="{BB962C8B-B14F-4D97-AF65-F5344CB8AC3E}">
        <p14:creationId xmlns:p14="http://schemas.microsoft.com/office/powerpoint/2010/main" val="3992996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Solution</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5"/>
          <p:cNvSpPr>
            <a:spLocks noGrp="1"/>
          </p:cNvSpPr>
          <p:nvPr>
            <p:ph idx="1"/>
          </p:nvPr>
        </p:nvSpPr>
        <p:spPr>
          <a:xfrm>
            <a:off x="460375" y="817124"/>
            <a:ext cx="8151997" cy="3968632"/>
          </a:xfrm>
        </p:spPr>
        <p:txBody>
          <a:bodyPr>
            <a:noAutofit/>
          </a:bodyPr>
          <a:lstStyle/>
          <a:p>
            <a:pPr marL="0" indent="0">
              <a:buNone/>
            </a:pPr>
            <a:r>
              <a:rPr lang="en-ID" sz="1400" dirty="0">
                <a:solidFill>
                  <a:srgbClr val="FF0000"/>
                </a:solidFill>
                <a:latin typeface="Consolas" panose="020B0609020204030204" pitchFamily="49" charset="0"/>
                <a:cs typeface="Consolas" panose="020B0609020204030204" pitchFamily="49" charset="0"/>
              </a:rPr>
              <a:t> 		</a:t>
            </a:r>
            <a:r>
              <a:rPr lang="en-ID" sz="1400" dirty="0" err="1">
                <a:solidFill>
                  <a:srgbClr val="FF0000"/>
                </a:solidFill>
                <a:latin typeface="Consolas" panose="020B0609020204030204" pitchFamily="49" charset="0"/>
                <a:cs typeface="Consolas" panose="020B0609020204030204" pitchFamily="49" charset="0"/>
              </a:rPr>
              <a:t>ElevatedButton</a:t>
            </a:r>
            <a:r>
              <a:rPr lang="en-ID" sz="1400" dirty="0">
                <a:solidFill>
                  <a:srgbClr val="FF0000"/>
                </a:solidFill>
                <a:latin typeface="Consolas" panose="020B0609020204030204" pitchFamily="49" charset="0"/>
                <a:cs typeface="Consolas" panose="020B0609020204030204" pitchFamily="49" charset="0"/>
              </a:rPr>
              <a:t>(</a:t>
            </a:r>
          </a:p>
          <a:p>
            <a:pPr marL="0" indent="0">
              <a:buNone/>
            </a:pPr>
            <a:r>
              <a:rPr lang="en-ID" sz="1400" dirty="0">
                <a:solidFill>
                  <a:srgbClr val="FF0000"/>
                </a:solidFill>
                <a:latin typeface="Consolas" panose="020B0609020204030204" pitchFamily="49" charset="0"/>
                <a:cs typeface="Consolas" panose="020B0609020204030204" pitchFamily="49" charset="0"/>
              </a:rPr>
              <a:t>            </a:t>
            </a:r>
            <a:r>
              <a:rPr lang="en-ID" sz="1400" dirty="0" err="1">
                <a:solidFill>
                  <a:srgbClr val="FF0000"/>
                </a:solidFill>
                <a:latin typeface="Consolas" panose="020B0609020204030204" pitchFamily="49" charset="0"/>
                <a:cs typeface="Consolas" panose="020B0609020204030204" pitchFamily="49" charset="0"/>
              </a:rPr>
              <a:t>onPressed</a:t>
            </a:r>
            <a:r>
              <a:rPr lang="en-ID" sz="1400" dirty="0">
                <a:solidFill>
                  <a:srgbClr val="FF0000"/>
                </a:solidFill>
                <a:latin typeface="Consolas" panose="020B0609020204030204" pitchFamily="49" charset="0"/>
                <a:cs typeface="Consolas" panose="020B0609020204030204" pitchFamily="49" charset="0"/>
              </a:rPr>
              <a:t>: () {</a:t>
            </a:r>
          </a:p>
          <a:p>
            <a:pPr marL="0" indent="0">
              <a:buNone/>
            </a:pPr>
            <a:r>
              <a:rPr lang="en-ID" sz="1400" dirty="0">
                <a:solidFill>
                  <a:srgbClr val="FF0000"/>
                </a:solidFill>
                <a:latin typeface="Consolas" panose="020B0609020204030204" pitchFamily="49" charset="0"/>
                <a:cs typeface="Consolas" panose="020B0609020204030204" pitchFamily="49" charset="0"/>
              </a:rPr>
              <a:t>              </a:t>
            </a:r>
            <a:r>
              <a:rPr lang="en-ID" sz="1400" dirty="0" err="1">
                <a:solidFill>
                  <a:srgbClr val="FF0000"/>
                </a:solidFill>
                <a:latin typeface="Consolas" panose="020B0609020204030204" pitchFamily="49" charset="0"/>
                <a:cs typeface="Consolas" panose="020B0609020204030204" pitchFamily="49" charset="0"/>
              </a:rPr>
              <a:t>setState</a:t>
            </a:r>
            <a:r>
              <a:rPr lang="en-ID" sz="1400" dirty="0">
                <a:solidFill>
                  <a:srgbClr val="FF0000"/>
                </a:solidFill>
                <a:latin typeface="Consolas" panose="020B0609020204030204" pitchFamily="49" charset="0"/>
                <a:cs typeface="Consolas" panose="020B0609020204030204" pitchFamily="49" charset="0"/>
              </a:rPr>
              <a:t>(() {</a:t>
            </a:r>
          </a:p>
          <a:p>
            <a:pPr marL="0" indent="0">
              <a:buNone/>
            </a:pPr>
            <a:r>
              <a:rPr lang="en-ID" sz="1400" dirty="0">
                <a:solidFill>
                  <a:srgbClr val="FF0000"/>
                </a:solidFill>
                <a:latin typeface="Consolas" panose="020B0609020204030204" pitchFamily="49" charset="0"/>
                <a:cs typeface="Consolas" panose="020B0609020204030204" pitchFamily="49" charset="0"/>
              </a:rPr>
              <a:t>                _</a:t>
            </a:r>
            <a:r>
              <a:rPr lang="en-ID" sz="1400" dirty="0" err="1">
                <a:solidFill>
                  <a:srgbClr val="FF0000"/>
                </a:solidFill>
                <a:latin typeface="Consolas" panose="020B0609020204030204" pitchFamily="49" charset="0"/>
                <a:cs typeface="Consolas" panose="020B0609020204030204" pitchFamily="49" charset="0"/>
              </a:rPr>
              <a:t>timer.isActive</a:t>
            </a:r>
            <a:r>
              <a:rPr lang="en-ID" sz="1400" dirty="0">
                <a:solidFill>
                  <a:srgbClr val="FF0000"/>
                </a:solidFill>
                <a:latin typeface="Consolas" panose="020B0609020204030204" pitchFamily="49" charset="0"/>
                <a:cs typeface="Consolas" panose="020B0609020204030204" pitchFamily="49" charset="0"/>
              </a:rPr>
              <a:t> ? _</a:t>
            </a:r>
            <a:r>
              <a:rPr lang="en-ID" sz="1400" dirty="0" err="1">
                <a:solidFill>
                  <a:srgbClr val="FF0000"/>
                </a:solidFill>
                <a:latin typeface="Consolas" panose="020B0609020204030204" pitchFamily="49" charset="0"/>
                <a:cs typeface="Consolas" panose="020B0609020204030204" pitchFamily="49" charset="0"/>
              </a:rPr>
              <a:t>timer.cancel</a:t>
            </a:r>
            <a:r>
              <a:rPr lang="en-ID" sz="1400" dirty="0">
                <a:solidFill>
                  <a:srgbClr val="FF0000"/>
                </a:solidFill>
                <a:latin typeface="Consolas" panose="020B0609020204030204" pitchFamily="49" charset="0"/>
                <a:cs typeface="Consolas" panose="020B0609020204030204" pitchFamily="49" charset="0"/>
              </a:rPr>
              <a:t>() : </a:t>
            </a:r>
            <a:r>
              <a:rPr lang="en-ID" sz="1400" dirty="0" err="1">
                <a:solidFill>
                  <a:srgbClr val="FF0000"/>
                </a:solidFill>
                <a:latin typeface="Consolas" panose="020B0609020204030204" pitchFamily="49" charset="0"/>
                <a:cs typeface="Consolas" panose="020B0609020204030204" pitchFamily="49" charset="0"/>
              </a:rPr>
              <a:t>startTimer</a:t>
            </a:r>
            <a:r>
              <a:rPr lang="en-ID" sz="1400" dirty="0">
                <a:solidFill>
                  <a:srgbClr val="FF0000"/>
                </a:solidFill>
                <a:latin typeface="Consolas" panose="020B0609020204030204" pitchFamily="49" charset="0"/>
                <a:cs typeface="Consolas" panose="020B0609020204030204" pitchFamily="49" charset="0"/>
              </a:rPr>
              <a:t>();</a:t>
            </a:r>
          </a:p>
          <a:p>
            <a:pPr marL="0" indent="0">
              <a:buNone/>
            </a:pPr>
            <a:r>
              <a:rPr lang="en-ID" sz="1400" dirty="0">
                <a:solidFill>
                  <a:srgbClr val="FF0000"/>
                </a:solidFill>
                <a:latin typeface="Consolas" panose="020B0609020204030204" pitchFamily="49" charset="0"/>
                <a:cs typeface="Consolas" panose="020B0609020204030204" pitchFamily="49" charset="0"/>
              </a:rPr>
              <a:t>              });</a:t>
            </a:r>
          </a:p>
          <a:p>
            <a:pPr marL="0" indent="0">
              <a:buNone/>
            </a:pPr>
            <a:r>
              <a:rPr lang="en-ID" sz="1400" dirty="0">
                <a:solidFill>
                  <a:srgbClr val="FF0000"/>
                </a:solidFill>
                <a:latin typeface="Consolas" panose="020B0609020204030204" pitchFamily="49" charset="0"/>
                <a:cs typeface="Consolas" panose="020B0609020204030204" pitchFamily="49" charset="0"/>
              </a:rPr>
              <a:t>            },</a:t>
            </a:r>
          </a:p>
          <a:p>
            <a:pPr marL="0" indent="0">
              <a:buNone/>
            </a:pPr>
            <a:r>
              <a:rPr lang="en-ID" sz="1400" dirty="0">
                <a:solidFill>
                  <a:srgbClr val="FF0000"/>
                </a:solidFill>
                <a:latin typeface="Consolas" panose="020B0609020204030204" pitchFamily="49" charset="0"/>
                <a:cs typeface="Consolas" panose="020B0609020204030204" pitchFamily="49" charset="0"/>
              </a:rPr>
              <a:t>            child: Text(_</a:t>
            </a:r>
            <a:r>
              <a:rPr lang="en-ID" sz="1400" dirty="0" err="1">
                <a:solidFill>
                  <a:srgbClr val="FF0000"/>
                </a:solidFill>
                <a:latin typeface="Consolas" panose="020B0609020204030204" pitchFamily="49" charset="0"/>
                <a:cs typeface="Consolas" panose="020B0609020204030204" pitchFamily="49" charset="0"/>
              </a:rPr>
              <a:t>timer.isActive</a:t>
            </a:r>
            <a:r>
              <a:rPr lang="en-ID" sz="1400" dirty="0">
                <a:solidFill>
                  <a:srgbClr val="FF0000"/>
                </a:solidFill>
                <a:latin typeface="Consolas" panose="020B0609020204030204" pitchFamily="49" charset="0"/>
                <a:cs typeface="Consolas" panose="020B0609020204030204" pitchFamily="49" charset="0"/>
              </a:rPr>
              <a:t> ? "Stop" : "Start")</a:t>
            </a:r>
          </a:p>
          <a:p>
            <a:pPr marL="0" indent="0">
              <a:buNone/>
            </a:pPr>
            <a:r>
              <a:rPr lang="en-ID" sz="1400" dirty="0">
                <a:solidFill>
                  <a:srgbClr val="FF0000"/>
                </a:solidFill>
                <a:latin typeface="Consolas" panose="020B0609020204030204" pitchFamily="49" charset="0"/>
                <a:cs typeface="Consolas" panose="020B0609020204030204" pitchFamily="49" charset="0"/>
              </a:rPr>
              <a:t>		)</a:t>
            </a:r>
          </a:p>
        </p:txBody>
      </p: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2261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67544" y="2180036"/>
            <a:ext cx="5424055" cy="752509"/>
          </a:xfrm>
        </p:spPr>
        <p:txBody>
          <a:bodyPr>
            <a:noAutofit/>
          </a:bodyPr>
          <a:lstStyle/>
          <a:p>
            <a:pPr algn="l"/>
            <a:r>
              <a:rPr lang="en-US" sz="5400" dirty="0" err="1">
                <a:solidFill>
                  <a:schemeClr val="accent1">
                    <a:lumMod val="20000"/>
                    <a:lumOff val="80000"/>
                  </a:schemeClr>
                </a:solidFill>
              </a:rPr>
              <a:t>Count</a:t>
            </a:r>
            <a:r>
              <a:rPr lang="en-US" sz="5400" b="1" dirty="0" err="1">
                <a:solidFill>
                  <a:schemeClr val="accent1">
                    <a:lumMod val="20000"/>
                    <a:lumOff val="80000"/>
                  </a:schemeClr>
                </a:solidFill>
              </a:rPr>
              <a:t>DOWN</a:t>
            </a:r>
            <a:r>
              <a:rPr lang="en-US" sz="5400" b="1" dirty="0">
                <a:solidFill>
                  <a:schemeClr val="accent1">
                    <a:lumMod val="20000"/>
                    <a:lumOff val="80000"/>
                  </a:schemeClr>
                </a:solidFill>
              </a:rPr>
              <a:t> TIMER</a:t>
            </a:r>
          </a:p>
        </p:txBody>
      </p:sp>
      <p:sp>
        <p:nvSpPr>
          <p:cNvPr id="4" name="Title 1"/>
          <p:cNvSpPr txBox="1">
            <a:spLocks/>
          </p:cNvSpPr>
          <p:nvPr/>
        </p:nvSpPr>
        <p:spPr>
          <a:xfrm>
            <a:off x="1627907" y="2012758"/>
            <a:ext cx="1789545" cy="1391101"/>
          </a:xfrm>
          <a:prstGeom prst="rect">
            <a:avLst/>
          </a:prstGeom>
        </p:spPr>
        <p:txBody>
          <a:bodyPr vert="horz" lIns="91440" tIns="45720" rIns="91440" bIns="45720" rtlCol="0" anchor="t">
            <a:noAutofit/>
          </a:bodyPr>
          <a:lstStyle>
            <a:lvl1pPr algn="l" defTabSz="457200" rtl="0" eaLnBrk="1" latinLnBrk="0" hangingPunct="1">
              <a:spcBef>
                <a:spcPct val="0"/>
              </a:spcBef>
              <a:buNone/>
              <a:defRPr sz="4000" b="1" kern="1200" cap="all">
                <a:solidFill>
                  <a:schemeClr val="tx1"/>
                </a:solidFill>
                <a:latin typeface="+mj-lt"/>
                <a:ea typeface="+mj-ea"/>
                <a:cs typeface="+mj-cs"/>
              </a:defRPr>
            </a:lvl1pPr>
          </a:lstStyle>
          <a:p>
            <a:pPr algn="r"/>
            <a:r>
              <a:rPr lang="en-US" sz="8000" dirty="0">
                <a:solidFill>
                  <a:schemeClr val="tx2">
                    <a:lumMod val="60000"/>
                    <a:lumOff val="40000"/>
                  </a:schemeClr>
                </a:solidFill>
              </a:rPr>
              <a:t>02</a:t>
            </a:r>
          </a:p>
        </p:txBody>
      </p:sp>
    </p:spTree>
    <p:extLst>
      <p:ext uri="{BB962C8B-B14F-4D97-AF65-F5344CB8AC3E}">
        <p14:creationId xmlns:p14="http://schemas.microsoft.com/office/powerpoint/2010/main" val="2199896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2" name="Title 1">
            <a:extLst>
              <a:ext uri="{FF2B5EF4-FFF2-40B4-BE49-F238E27FC236}">
                <a16:creationId xmlns:a16="http://schemas.microsoft.com/office/drawing/2014/main" id="{0A7D0B19-3EAF-EB4F-BF4A-8FCF7CB97117}"/>
              </a:ext>
            </a:extLst>
          </p:cNvPr>
          <p:cNvSpPr txBox="1">
            <a:spLocks/>
          </p:cNvSpPr>
          <p:nvPr/>
        </p:nvSpPr>
        <p:spPr>
          <a:xfrm>
            <a:off x="0" y="0"/>
            <a:ext cx="8229600" cy="576943"/>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rgbClr val="000090"/>
                </a:solidFill>
              </a:rPr>
              <a:t>Countdown timer</a:t>
            </a:r>
          </a:p>
        </p:txBody>
      </p:sp>
      <p:cxnSp>
        <p:nvCxnSpPr>
          <p:cNvPr id="13" name="Straight Connector 12">
            <a:extLst>
              <a:ext uri="{FF2B5EF4-FFF2-40B4-BE49-F238E27FC236}">
                <a16:creationId xmlns:a16="http://schemas.microsoft.com/office/drawing/2014/main" id="{151B8CDD-5A3E-F748-BDBF-71A669C8B82E}"/>
              </a:ext>
            </a:extLst>
          </p:cNvPr>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4" name="Content Placeholder 5">
            <a:extLst>
              <a:ext uri="{FF2B5EF4-FFF2-40B4-BE49-F238E27FC236}">
                <a16:creationId xmlns:a16="http://schemas.microsoft.com/office/drawing/2014/main" id="{F2EA2CE2-52C2-AA4B-8E02-136AAC6EFA85}"/>
              </a:ext>
            </a:extLst>
          </p:cNvPr>
          <p:cNvSpPr txBox="1">
            <a:spLocks/>
          </p:cNvSpPr>
          <p:nvPr/>
        </p:nvSpPr>
        <p:spPr>
          <a:xfrm>
            <a:off x="460375" y="894908"/>
            <a:ext cx="8151997" cy="389084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r>
              <a:rPr lang="en-US" sz="1800" dirty="0">
                <a:latin typeface="+mj-lt"/>
                <a:cs typeface="Calibri" panose="020F0502020204030204" pitchFamily="34" charset="0"/>
              </a:rPr>
              <a:t>Countdown timer can be made by setting up the counter timer by a certain number.</a:t>
            </a:r>
          </a:p>
          <a:p>
            <a:pPr>
              <a:buFont typeface="Arial"/>
              <a:buNone/>
            </a:pPr>
            <a:r>
              <a:rPr lang="en-US" sz="1800" dirty="0">
                <a:latin typeface="+mj-lt"/>
                <a:cs typeface="Calibri" panose="020F0502020204030204" pitchFamily="34" charset="0"/>
              </a:rPr>
              <a:t>When the timer ticks, the counter variable is reduced. </a:t>
            </a:r>
          </a:p>
          <a:p>
            <a:pPr>
              <a:buFont typeface="Arial"/>
              <a:buNone/>
            </a:pPr>
            <a:r>
              <a:rPr lang="en-US" sz="1800" dirty="0">
                <a:latin typeface="+mj-lt"/>
                <a:cs typeface="Calibri" panose="020F0502020204030204" pitchFamily="34" charset="0"/>
              </a:rPr>
              <a:t>Usually when the counter reaches 0, an event is raised.</a:t>
            </a:r>
          </a:p>
          <a:p>
            <a:pPr>
              <a:buFont typeface="Arial"/>
              <a:buNone/>
            </a:pPr>
            <a:r>
              <a:rPr lang="en-US" sz="1800" dirty="0">
                <a:latin typeface="+mj-lt"/>
                <a:cs typeface="Calibri" panose="020F0502020204030204" pitchFamily="34" charset="0"/>
              </a:rPr>
              <a:t>For example: raising an alert and stopping the game.</a:t>
            </a:r>
          </a:p>
          <a:p>
            <a:pPr>
              <a:buFont typeface="Arial"/>
              <a:buNone/>
            </a:pPr>
            <a:endParaRPr lang="en-US" sz="1800" dirty="0">
              <a:latin typeface="+mj-lt"/>
              <a:cs typeface="Calibri" panose="020F0502020204030204" pitchFamily="34" charset="0"/>
            </a:endParaRPr>
          </a:p>
          <a:p>
            <a:pPr>
              <a:buFont typeface="Arial"/>
              <a:buNone/>
            </a:pPr>
            <a:r>
              <a:rPr lang="en-US" sz="1800" dirty="0">
                <a:latin typeface="+mj-lt"/>
                <a:cs typeface="Calibri" panose="020F0502020204030204" pitchFamily="34" charset="0"/>
              </a:rPr>
              <a:t>Can you change our previous timer with a countdown timer with initial value of 100?  Stop the timer and give an alert (see </a:t>
            </a:r>
            <a:r>
              <a:rPr lang="en-US" sz="1800" dirty="0" err="1">
                <a:latin typeface="+mj-lt"/>
                <a:cs typeface="Calibri" panose="020F0502020204030204" pitchFamily="34" charset="0"/>
              </a:rPr>
              <a:t>AlertDialog</a:t>
            </a:r>
            <a:r>
              <a:rPr lang="en-US" sz="1800" dirty="0">
                <a:latin typeface="+mj-lt"/>
                <a:cs typeface="Calibri" panose="020F0502020204030204" pitchFamily="34" charset="0"/>
              </a:rPr>
              <a:t> from last week) when the timer variable reaches 0.</a:t>
            </a:r>
            <a:endParaRPr lang="en-US" sz="1400" dirty="0">
              <a:latin typeface="+mj-lt"/>
              <a:cs typeface="Calibri" panose="020F0502020204030204" pitchFamily="34" charset="0"/>
            </a:endParaRPr>
          </a:p>
        </p:txBody>
      </p:sp>
    </p:spTree>
    <p:extLst>
      <p:ext uri="{BB962C8B-B14F-4D97-AF65-F5344CB8AC3E}">
        <p14:creationId xmlns:p14="http://schemas.microsoft.com/office/powerpoint/2010/main" val="3548107741"/>
      </p:ext>
    </p:extLst>
  </p:cSld>
  <p:clrMapOvr>
    <a:masterClrMapping/>
  </p:clrMapOvr>
</p:sld>
</file>

<file path=ppt/theme/theme1.xml><?xml version="1.0" encoding="utf-8"?>
<a:theme xmlns:a="http://schemas.openxmlformats.org/drawingml/2006/main" name="Informatik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8c1d0b2c-b291-488c-b9ea-555b90e90dd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CDBB0EA5517DF4B873B215CB2C55DE6" ma:contentTypeVersion="9" ma:contentTypeDescription="Create a new document." ma:contentTypeScope="" ma:versionID="51f779b7b893cf6f3ca6b8ee7e4debec">
  <xsd:schema xmlns:xsd="http://www.w3.org/2001/XMLSchema" xmlns:xs="http://www.w3.org/2001/XMLSchema" xmlns:p="http://schemas.microsoft.com/office/2006/metadata/properties" xmlns:ns3="8c1d0b2c-b291-488c-b9ea-555b90e90dd0" xmlns:ns4="0ce56259-bc12-439c-b989-b992e1b68cdd" targetNamespace="http://schemas.microsoft.com/office/2006/metadata/properties" ma:root="true" ma:fieldsID="0f8f486a0de5d80aecdaff76f0c6000d" ns3:_="" ns4:_="">
    <xsd:import namespace="8c1d0b2c-b291-488c-b9ea-555b90e90dd0"/>
    <xsd:import namespace="0ce56259-bc12-439c-b989-b992e1b68cdd"/>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1d0b2c-b291-488c-b9ea-555b90e90d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ce56259-bc12-439c-b989-b992e1b68cd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schemas.microsoft.com/office/2006/documentManagement/types"/>
    <ds:schemaRef ds:uri="8c1d0b2c-b291-488c-b9ea-555b90e90dd0"/>
    <ds:schemaRef ds:uri="http://schemas.openxmlformats.org/package/2006/metadata/core-properties"/>
    <ds:schemaRef ds:uri="http://schemas.microsoft.com/office/infopath/2007/PartnerControls"/>
    <ds:schemaRef ds:uri="0ce56259-bc12-439c-b989-b992e1b68cdd"/>
    <ds:schemaRef ds:uri="http://purl.org/dc/elements/1.1/"/>
    <ds:schemaRef ds:uri="http://schemas.microsoft.com/office/2006/metadata/properties"/>
    <ds:schemaRef ds:uri="http://purl.org/dc/dcmitype/"/>
    <ds:schemaRef ds:uri="http://purl.org/dc/terms/"/>
    <ds:schemaRef ds:uri="http://www.w3.org/XML/1998/namespace"/>
  </ds:schemaRefs>
</ds:datastoreItem>
</file>

<file path=customXml/itemProps3.xml><?xml version="1.0" encoding="utf-8"?>
<ds:datastoreItem xmlns:ds="http://schemas.openxmlformats.org/officeDocument/2006/customXml" ds:itemID="{B537AFB5-92D2-4721-8181-A20EB780DA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c1d0b2c-b291-488c-b9ea-555b90e90dd0"/>
    <ds:schemaRef ds:uri="0ce56259-bc12-439c-b989-b992e1b68c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Informatika.potx</Template>
  <TotalTime>38346</TotalTime>
  <Words>1722</Words>
  <Application>Microsoft Macintosh PowerPoint</Application>
  <PresentationFormat>On-screen Show (16:9)</PresentationFormat>
  <Paragraphs>258</Paragraphs>
  <Slides>24</Slides>
  <Notes>1</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Consolas</vt:lpstr>
      <vt:lpstr>Helvetica Neue</vt:lpstr>
      <vt:lpstr>Menlo</vt:lpstr>
      <vt:lpstr>Wingdings</vt:lpstr>
      <vt:lpstr>Informatika</vt:lpstr>
      <vt:lpstr>Timer and Indicators</vt:lpstr>
      <vt:lpstr>Simple Timer</vt:lpstr>
      <vt:lpstr>Timer</vt:lpstr>
      <vt:lpstr>Preparation</vt:lpstr>
      <vt:lpstr>Create Timer</vt:lpstr>
      <vt:lpstr>Stop and Start button</vt:lpstr>
      <vt:lpstr>Solution</vt:lpstr>
      <vt:lpstr>CountDOWN TIMER</vt:lpstr>
      <vt:lpstr>PowerPoint Presentation</vt:lpstr>
      <vt:lpstr>PowerPoint Presentation</vt:lpstr>
      <vt:lpstr>PowerPoint Presentation</vt:lpstr>
      <vt:lpstr>Percent indicators</vt:lpstr>
      <vt:lpstr>PowerPoint Presentation</vt:lpstr>
      <vt:lpstr>PowerPoint Presentation</vt:lpstr>
      <vt:lpstr>Multiple Choice quiz</vt:lpstr>
      <vt:lpstr> Data Preparation</vt:lpstr>
      <vt:lpstr> Data Preparation (2)</vt:lpstr>
      <vt:lpstr>Add the interface</vt:lpstr>
      <vt:lpstr>Exercise – max 10 minutes</vt:lpstr>
      <vt:lpstr>Adding onPressed</vt:lpstr>
      <vt:lpstr>Adding onPressed (2)</vt:lpstr>
      <vt:lpstr>Exercise</vt:lpstr>
      <vt:lpstr>Adding Picture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Fikri Baharuddin</cp:lastModifiedBy>
  <cp:revision>1129</cp:revision>
  <dcterms:created xsi:type="dcterms:W3CDTF">2010-04-12T23:12:02Z</dcterms:created>
  <dcterms:modified xsi:type="dcterms:W3CDTF">2025-03-20T02:52:32Z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0x0101004CDBB0EA5517DF4B873B215CB2C55DE6</vt:lpwstr>
  </property>
</Properties>
</file>